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95" r:id="rId2"/>
    <p:sldId id="256" r:id="rId3"/>
    <p:sldId id="293" r:id="rId4"/>
    <p:sldId id="297" r:id="rId5"/>
    <p:sldId id="305" r:id="rId6"/>
    <p:sldId id="298" r:id="rId7"/>
    <p:sldId id="266" r:id="rId8"/>
    <p:sldId id="304" r:id="rId9"/>
    <p:sldId id="264" r:id="rId10"/>
    <p:sldId id="263" r:id="rId11"/>
    <p:sldId id="268" r:id="rId12"/>
    <p:sldId id="269" r:id="rId13"/>
    <p:sldId id="267" r:id="rId14"/>
    <p:sldId id="270" r:id="rId15"/>
    <p:sldId id="299" r:id="rId16"/>
    <p:sldId id="300" r:id="rId17"/>
    <p:sldId id="301" r:id="rId18"/>
    <p:sldId id="274" r:id="rId19"/>
    <p:sldId id="275" r:id="rId20"/>
    <p:sldId id="277" r:id="rId21"/>
    <p:sldId id="278" r:id="rId22"/>
    <p:sldId id="272" r:id="rId23"/>
    <p:sldId id="283" r:id="rId24"/>
    <p:sldId id="284" r:id="rId25"/>
    <p:sldId id="279" r:id="rId26"/>
    <p:sldId id="289" r:id="rId27"/>
    <p:sldId id="285" r:id="rId28"/>
    <p:sldId id="287" r:id="rId29"/>
    <p:sldId id="290" r:id="rId30"/>
    <p:sldId id="291" r:id="rId31"/>
    <p:sldId id="288" r:id="rId32"/>
    <p:sldId id="292" r:id="rId33"/>
    <p:sldId id="302" r:id="rId34"/>
    <p:sldId id="303" r:id="rId35"/>
    <p:sldId id="282"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173" autoAdjust="0"/>
    <p:restoredTop sz="94660"/>
  </p:normalViewPr>
  <p:slideViewPr>
    <p:cSldViewPr snapToObjects="1">
      <p:cViewPr varScale="1">
        <p:scale>
          <a:sx n="91" d="100"/>
          <a:sy n="91" d="100"/>
        </p:scale>
        <p:origin x="1808"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3A038E-D4F5-9B48-A7D4-567707B57F04}" type="datetimeFigureOut">
              <a:rPr lang="en-US" smtClean="0"/>
              <a:pPr/>
              <a:t>1/24/17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333D3D-1762-9844-8851-FC2C70F2289A}" type="slidenum">
              <a:rPr lang="en-US" smtClean="0"/>
              <a:pPr/>
              <a:t>‹#›</a:t>
            </a:fld>
            <a:endParaRPr lang="en-US"/>
          </a:p>
        </p:txBody>
      </p:sp>
    </p:spTree>
    <p:extLst>
      <p:ext uri="{BB962C8B-B14F-4D97-AF65-F5344CB8AC3E}">
        <p14:creationId xmlns:p14="http://schemas.microsoft.com/office/powerpoint/2010/main" val="21517886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dirty="0" smtClean="0"/>
              <a:t>ELIZABETH</a:t>
            </a:r>
          </a:p>
          <a:p>
            <a:endParaRPr lang="en-US" dirty="0" smtClean="0"/>
          </a:p>
          <a:p>
            <a:r>
              <a:rPr lang="en-US" dirty="0" smtClean="0"/>
              <a:t>Most of the radiation reaches the earth</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187A4556-8638-2543-9CF5-869A4C8F1A95}" type="slidenum">
              <a:rPr lang="en-GB"/>
              <a:pPr/>
              <a:t>25</a:t>
            </a:fld>
            <a:endParaRPr lang="en-GB"/>
          </a:p>
        </p:txBody>
      </p:sp>
      <p:sp>
        <p:nvSpPr>
          <p:cNvPr id="6145" name="Text Box 1"/>
          <p:cNvSpPr txBox="1">
            <a:spLocks noChangeArrowheads="1"/>
          </p:cNvSpPr>
          <p:nvPr/>
        </p:nvSpPr>
        <p:spPr bwMode="auto">
          <a:xfrm>
            <a:off x="1588" y="8685213"/>
            <a:ext cx="2971800" cy="457200"/>
          </a:xfrm>
          <a:prstGeom prst="rect">
            <a:avLst/>
          </a:prstGeom>
          <a:noFill/>
          <a:ln w="9525">
            <a:noFill/>
            <a:round/>
            <a:headEnd/>
            <a:tailEnd/>
          </a:ln>
          <a:effectLst/>
        </p:spPr>
        <p:txBody>
          <a:bodyPr lIns="90000" tIns="46800" rIns="90000" bIns="46800" anchor="b">
            <a:prstTxWarp prst="textNoShape">
              <a:avLst/>
            </a:prstTxWarp>
          </a:bodyPr>
          <a:lstStyle/>
          <a:p>
            <a:pPr algn="l">
              <a:lnSpc>
                <a:spcPct val="100000"/>
              </a:lnSpc>
              <a:buClr>
                <a:srgbClr val="00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374C795D-3B8C-3444-BDBB-DE8CC75530B3}" type="slidenum">
              <a:rPr lang="en-GB" sz="1200">
                <a:solidFill>
                  <a:srgbClr val="0000FF"/>
                </a:solidFill>
                <a:ea typeface="Arial" charset="0"/>
                <a:cs typeface="Arial" charset="0"/>
              </a:rPr>
              <a:pPr algn="l">
                <a:lnSpc>
                  <a:spcPct val="100000"/>
                </a:lnSpc>
                <a:buClr>
                  <a:srgbClr val="00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25</a:t>
            </a:fld>
            <a:endParaRPr lang="en-GB" sz="1200">
              <a:solidFill>
                <a:srgbClr val="0000FF"/>
              </a:solidFill>
              <a:ea typeface="Arial" charset="0"/>
              <a:cs typeface="Arial" charset="0"/>
            </a:endParaRPr>
          </a:p>
        </p:txBody>
      </p:sp>
      <p:sp>
        <p:nvSpPr>
          <p:cNvPr id="6146"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prstTxWarp prst="textNoShape">
              <a:avLst/>
            </a:prstTxWarp>
          </a:bodyPr>
          <a:lstStyle/>
          <a:p>
            <a:endParaRPr lang="en-US"/>
          </a:p>
        </p:txBody>
      </p:sp>
      <p:sp>
        <p:nvSpPr>
          <p:cNvPr id="6147" name="Text Box 3"/>
          <p:cNvSpPr txBox="1">
            <a:spLocks noGrp="1" noChangeArrowheads="1"/>
          </p:cNvSpPr>
          <p:nvPr>
            <p:ph type="body"/>
          </p:nvPr>
        </p:nvSpPr>
        <p:spPr bwMode="auto">
          <a:xfrm>
            <a:off x="685800" y="4343400"/>
            <a:ext cx="5486400" cy="4116388"/>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187A4556-8638-2543-9CF5-869A4C8F1A95}" type="slidenum">
              <a:rPr lang="en-GB"/>
              <a:pPr/>
              <a:t>26</a:t>
            </a:fld>
            <a:endParaRPr lang="en-GB"/>
          </a:p>
        </p:txBody>
      </p:sp>
      <p:sp>
        <p:nvSpPr>
          <p:cNvPr id="6145" name="Text Box 1"/>
          <p:cNvSpPr txBox="1">
            <a:spLocks noChangeArrowheads="1"/>
          </p:cNvSpPr>
          <p:nvPr/>
        </p:nvSpPr>
        <p:spPr bwMode="auto">
          <a:xfrm>
            <a:off x="1588" y="8685213"/>
            <a:ext cx="2971800" cy="457200"/>
          </a:xfrm>
          <a:prstGeom prst="rect">
            <a:avLst/>
          </a:prstGeom>
          <a:noFill/>
          <a:ln w="9525">
            <a:noFill/>
            <a:round/>
            <a:headEnd/>
            <a:tailEnd/>
          </a:ln>
          <a:effectLst/>
        </p:spPr>
        <p:txBody>
          <a:bodyPr lIns="90000" tIns="46800" rIns="90000" bIns="46800" anchor="b">
            <a:prstTxWarp prst="textNoShape">
              <a:avLst/>
            </a:prstTxWarp>
          </a:bodyPr>
          <a:lstStyle/>
          <a:p>
            <a:pPr algn="l">
              <a:lnSpc>
                <a:spcPct val="100000"/>
              </a:lnSpc>
              <a:buClr>
                <a:srgbClr val="00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374C795D-3B8C-3444-BDBB-DE8CC75530B3}" type="slidenum">
              <a:rPr lang="en-GB" sz="1200">
                <a:solidFill>
                  <a:srgbClr val="0000FF"/>
                </a:solidFill>
                <a:ea typeface="Arial" charset="0"/>
                <a:cs typeface="Arial" charset="0"/>
              </a:rPr>
              <a:pPr algn="l">
                <a:lnSpc>
                  <a:spcPct val="100000"/>
                </a:lnSpc>
                <a:buClr>
                  <a:srgbClr val="00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26</a:t>
            </a:fld>
            <a:endParaRPr lang="en-GB" sz="1200">
              <a:solidFill>
                <a:srgbClr val="0000FF"/>
              </a:solidFill>
              <a:ea typeface="Arial" charset="0"/>
              <a:cs typeface="Arial" charset="0"/>
            </a:endParaRPr>
          </a:p>
        </p:txBody>
      </p:sp>
      <p:sp>
        <p:nvSpPr>
          <p:cNvPr id="6146"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prstTxWarp prst="textNoShape">
              <a:avLst/>
            </a:prstTxWarp>
          </a:bodyPr>
          <a:lstStyle/>
          <a:p>
            <a:endParaRPr lang="en-US"/>
          </a:p>
        </p:txBody>
      </p:sp>
      <p:sp>
        <p:nvSpPr>
          <p:cNvPr id="6147" name="Text Box 3"/>
          <p:cNvSpPr txBox="1">
            <a:spLocks noGrp="1" noChangeArrowheads="1"/>
          </p:cNvSpPr>
          <p:nvPr>
            <p:ph type="body"/>
          </p:nvPr>
        </p:nvSpPr>
        <p:spPr bwMode="auto">
          <a:xfrm>
            <a:off x="685800" y="4343400"/>
            <a:ext cx="5486400" cy="4116388"/>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D6FAB9D7-2B54-BE46-8EA4-AEE30DC582FE}" type="slidenum">
              <a:rPr lang="en-GB"/>
              <a:pPr/>
              <a:t>27</a:t>
            </a:fld>
            <a:endParaRPr lang="en-GB"/>
          </a:p>
        </p:txBody>
      </p:sp>
      <p:sp>
        <p:nvSpPr>
          <p:cNvPr id="7169"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170" name="Text Box 2"/>
          <p:cNvSpPr txBox="1">
            <a:spLocks noGrp="1" noChangeArrowheads="1"/>
          </p:cNvSpPr>
          <p:nvPr>
            <p:ph type="body" idx="1"/>
          </p:nvPr>
        </p:nvSpPr>
        <p:spPr bwMode="auto">
          <a:xfrm>
            <a:off x="685800" y="4343400"/>
            <a:ext cx="5486400" cy="4116388"/>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187A4556-8638-2543-9CF5-869A4C8F1A95}" type="slidenum">
              <a:rPr lang="en-GB"/>
              <a:pPr/>
              <a:t>31</a:t>
            </a:fld>
            <a:endParaRPr lang="en-GB"/>
          </a:p>
        </p:txBody>
      </p:sp>
      <p:sp>
        <p:nvSpPr>
          <p:cNvPr id="6145" name="Text Box 1"/>
          <p:cNvSpPr txBox="1">
            <a:spLocks noChangeArrowheads="1"/>
          </p:cNvSpPr>
          <p:nvPr/>
        </p:nvSpPr>
        <p:spPr bwMode="auto">
          <a:xfrm>
            <a:off x="1588" y="8685213"/>
            <a:ext cx="2971800" cy="457200"/>
          </a:xfrm>
          <a:prstGeom prst="rect">
            <a:avLst/>
          </a:prstGeom>
          <a:noFill/>
          <a:ln w="9525">
            <a:noFill/>
            <a:round/>
            <a:headEnd/>
            <a:tailEnd/>
          </a:ln>
          <a:effectLst/>
        </p:spPr>
        <p:txBody>
          <a:bodyPr lIns="90000" tIns="46800" rIns="90000" bIns="46800" anchor="b">
            <a:prstTxWarp prst="textNoShape">
              <a:avLst/>
            </a:prstTxWarp>
          </a:bodyPr>
          <a:lstStyle/>
          <a:p>
            <a:pPr algn="l">
              <a:lnSpc>
                <a:spcPct val="100000"/>
              </a:lnSpc>
              <a:buClr>
                <a:srgbClr val="00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374C795D-3B8C-3444-BDBB-DE8CC75530B3}" type="slidenum">
              <a:rPr lang="en-GB" sz="1200">
                <a:solidFill>
                  <a:srgbClr val="0000FF"/>
                </a:solidFill>
                <a:ea typeface="Arial" charset="0"/>
                <a:cs typeface="Arial" charset="0"/>
              </a:rPr>
              <a:pPr algn="l">
                <a:lnSpc>
                  <a:spcPct val="100000"/>
                </a:lnSpc>
                <a:buClr>
                  <a:srgbClr val="00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31</a:t>
            </a:fld>
            <a:endParaRPr lang="en-GB" sz="1200">
              <a:solidFill>
                <a:srgbClr val="0000FF"/>
              </a:solidFill>
              <a:ea typeface="Arial" charset="0"/>
              <a:cs typeface="Arial" charset="0"/>
            </a:endParaRPr>
          </a:p>
        </p:txBody>
      </p:sp>
      <p:sp>
        <p:nvSpPr>
          <p:cNvPr id="6146"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prstTxWarp prst="textNoShape">
              <a:avLst/>
            </a:prstTxWarp>
          </a:bodyPr>
          <a:lstStyle/>
          <a:p>
            <a:endParaRPr lang="en-US"/>
          </a:p>
        </p:txBody>
      </p:sp>
      <p:sp>
        <p:nvSpPr>
          <p:cNvPr id="6147" name="Text Box 3"/>
          <p:cNvSpPr txBox="1">
            <a:spLocks noGrp="1" noChangeArrowheads="1"/>
          </p:cNvSpPr>
          <p:nvPr>
            <p:ph type="body"/>
          </p:nvPr>
        </p:nvSpPr>
        <p:spPr bwMode="auto">
          <a:xfrm>
            <a:off x="685800" y="4343400"/>
            <a:ext cx="5486400" cy="4116388"/>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D8EBAE-C46F-D84F-9C9F-528BDC577F0F}" type="datetimeFigureOut">
              <a:rPr lang="en-US" smtClean="0"/>
              <a:pPr/>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63397-8E39-8D4C-A812-850925F2E9B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D8EBAE-C46F-D84F-9C9F-528BDC577F0F}" type="datetimeFigureOut">
              <a:rPr lang="en-US" smtClean="0"/>
              <a:pPr/>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63397-8E39-8D4C-A812-850925F2E9B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D8EBAE-C46F-D84F-9C9F-528BDC577F0F}" type="datetimeFigureOut">
              <a:rPr lang="en-US" smtClean="0"/>
              <a:pPr/>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63397-8E39-8D4C-A812-850925F2E9B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D8EBAE-C46F-D84F-9C9F-528BDC577F0F}" type="datetimeFigureOut">
              <a:rPr lang="en-US" smtClean="0"/>
              <a:pPr/>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63397-8E39-8D4C-A812-850925F2E9B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D8EBAE-C46F-D84F-9C9F-528BDC577F0F}" type="datetimeFigureOut">
              <a:rPr lang="en-US" smtClean="0"/>
              <a:pPr/>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63397-8E39-8D4C-A812-850925F2E9B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D8EBAE-C46F-D84F-9C9F-528BDC577F0F}" type="datetimeFigureOut">
              <a:rPr lang="en-US" smtClean="0"/>
              <a:pPr/>
              <a:t>1/24/17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C63397-8E39-8D4C-A812-850925F2E9B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D8EBAE-C46F-D84F-9C9F-528BDC577F0F}" type="datetimeFigureOut">
              <a:rPr lang="en-US" smtClean="0"/>
              <a:pPr/>
              <a:t>1/24/17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C63397-8E39-8D4C-A812-850925F2E9B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D8EBAE-C46F-D84F-9C9F-528BDC577F0F}" type="datetimeFigureOut">
              <a:rPr lang="en-US" smtClean="0"/>
              <a:pPr/>
              <a:t>1/24/17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C63397-8E39-8D4C-A812-850925F2E9B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D8EBAE-C46F-D84F-9C9F-528BDC577F0F}" type="datetimeFigureOut">
              <a:rPr lang="en-US" smtClean="0"/>
              <a:pPr/>
              <a:t>1/24/17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C63397-8E39-8D4C-A812-850925F2E9B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D8EBAE-C46F-D84F-9C9F-528BDC577F0F}" type="datetimeFigureOut">
              <a:rPr lang="en-US" smtClean="0"/>
              <a:pPr/>
              <a:t>1/24/17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C63397-8E39-8D4C-A812-850925F2E9B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D8EBAE-C46F-D84F-9C9F-528BDC577F0F}" type="datetimeFigureOut">
              <a:rPr lang="en-US" smtClean="0"/>
              <a:pPr/>
              <a:t>1/24/17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C63397-8E39-8D4C-A812-850925F2E9B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D8EBAE-C46F-D84F-9C9F-528BDC577F0F}" type="datetimeFigureOut">
              <a:rPr lang="en-US" smtClean="0"/>
              <a:pPr/>
              <a:t>1/24/17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C63397-8E39-8D4C-A812-850925F2E9B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0.gif"/><Relationship Id="rId4" Type="http://schemas.openxmlformats.org/officeDocument/2006/relationships/image" Target="../media/image31.gif"/><Relationship Id="rId5" Type="http://schemas.openxmlformats.org/officeDocument/2006/relationships/hyperlink" Target="http://eqseis.geosc.psu.edu/~cammon/HTML/Classes/IntroQuakes/Notes/waves_and_interior.html" TargetMode="External"/><Relationship Id="rId6" Type="http://schemas.openxmlformats.org/officeDocument/2006/relationships/hyperlink" Target="http://geophysics.ou.edu/solid_earth/notes/seismology/seismo_interior/seismo_interior.html" TargetMode="External"/><Relationship Id="rId1" Type="http://schemas.openxmlformats.org/officeDocument/2006/relationships/slideLayout" Target="../slideLayouts/slideLayout7.xml"/><Relationship Id="rId2" Type="http://schemas.openxmlformats.org/officeDocument/2006/relationships/image" Target="../media/image29.gif"/></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hyperlink" Target="http://geoweb.princeton.edu/people/maloof/tpw.html" TargetMode="External"/><Relationship Id="rId1" Type="http://schemas.openxmlformats.org/officeDocument/2006/relationships/slideLayout" Target="../slideLayouts/slideLayout7.xml"/><Relationship Id="rId2" Type="http://schemas.openxmlformats.org/officeDocument/2006/relationships/image" Target="../media/image3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phuybers@fas.harvard.edu" TargetMode="External"/><Relationship Id="rId3" Type="http://schemas.openxmlformats.org/officeDocument/2006/relationships/hyperlink" Target="mailto:eli@eps.harvard.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eg"/><Relationship Id="rId5"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hyperlink" Target="http://upload.wikimedia.org/wikipedia/commons/2/21/Mandel_zoom_00_mandelbrot_set.jpg" TargetMode="External"/><Relationship Id="rId7" Type="http://schemas.openxmlformats.org/officeDocument/2006/relationships/image" Target="../media/image71.jpeg"/><Relationship Id="rId8" Type="http://schemas.openxmlformats.org/officeDocument/2006/relationships/image" Target="../media/image72.png"/><Relationship Id="rId9" Type="http://schemas.openxmlformats.org/officeDocument/2006/relationships/oleObject" Target="../embeddings/oleObject1.bin"/><Relationship Id="rId10" Type="http://schemas.openxmlformats.org/officeDocument/2006/relationships/image" Target="../media/image67.wmf"/><Relationship Id="rId11" Type="http://schemas.openxmlformats.org/officeDocument/2006/relationships/hyperlink" Target="http://www.exploratorium.edu/complexity/java/lorenz.html" TargetMode="External"/><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en.wikipedia.org/wiki/File:James_Hutton.jpg" TargetMode="External"/><Relationship Id="rId4" Type="http://schemas.openxmlformats.org/officeDocument/2006/relationships/image" Target="../media/image74.jpeg"/><Relationship Id="rId5" Type="http://schemas.openxmlformats.org/officeDocument/2006/relationships/hyperlink" Target="http://upload.wikimedia.org/wikipedia/commons/a/a0/Lord_Kelvin_photograph.jpg" TargetMode="External"/><Relationship Id="rId6" Type="http://schemas.openxmlformats.org/officeDocument/2006/relationships/image" Target="../media/image75.jpeg"/><Relationship Id="rId7" Type="http://schemas.openxmlformats.org/officeDocument/2006/relationships/hyperlink" Target="http://upload.wikimedia.org/wikipedia/commons/2/2e/T.H.Huxley(Woodburytype).jpg" TargetMode="External"/><Relationship Id="rId8" Type="http://schemas.openxmlformats.org/officeDocument/2006/relationships/image" Target="../media/image76.jpeg"/><Relationship Id="rId9" Type="http://schemas.openxmlformats.org/officeDocument/2006/relationships/oleObject" Target="../embeddings/oleObject2.bin"/><Relationship Id="rId10" Type="http://schemas.openxmlformats.org/officeDocument/2006/relationships/image" Target="../media/image73.w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82.emf"/><Relationship Id="rId4" Type="http://schemas.openxmlformats.org/officeDocument/2006/relationships/image" Target="../media/image83.emf"/><Relationship Id="rId5" Type="http://schemas.openxmlformats.org/officeDocument/2006/relationships/image" Target="../media/image84.emf"/><Relationship Id="rId6" Type="http://schemas.openxmlformats.org/officeDocument/2006/relationships/image" Target="../media/image85.jpg"/><Relationship Id="rId1" Type="http://schemas.openxmlformats.org/officeDocument/2006/relationships/slideLayout" Target="../slideLayouts/slideLayout7.xml"/><Relationship Id="rId2" Type="http://schemas.openxmlformats.org/officeDocument/2006/relationships/image" Target="../media/image81.emf"/></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jpeg"/><Relationship Id="rId5" Type="http://schemas.openxmlformats.org/officeDocument/2006/relationships/image" Target="../media/image89.jpeg"/><Relationship Id="rId1" Type="http://schemas.openxmlformats.org/officeDocument/2006/relationships/slideLayout" Target="../slideLayouts/slideLayout7.xml"/><Relationship Id="rId2" Type="http://schemas.openxmlformats.org/officeDocument/2006/relationships/image" Target="../media/image8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43400"/>
            <a:ext cx="8229600" cy="2057400"/>
          </a:xfrm>
        </p:spPr>
        <p:txBody>
          <a:bodyPr>
            <a:normAutofit/>
          </a:bodyPr>
          <a:lstStyle/>
          <a:p>
            <a:pPr lvl="0">
              <a:spcBef>
                <a:spcPct val="20000"/>
              </a:spcBef>
            </a:pPr>
            <a:r>
              <a:rPr lang="en-US" dirty="0" smtClean="0">
                <a:solidFill>
                  <a:srgbClr val="FF0000"/>
                </a:solidFill>
              </a:rPr>
              <a:t>EPS281</a:t>
            </a:r>
            <a:br>
              <a:rPr lang="en-US" dirty="0" smtClean="0">
                <a:solidFill>
                  <a:srgbClr val="FF0000"/>
                </a:solidFill>
              </a:rPr>
            </a:br>
            <a:r>
              <a:rPr lang="en-US" dirty="0" smtClean="0">
                <a:solidFill>
                  <a:srgbClr val="FF0000"/>
                </a:solidFill>
              </a:rPr>
              <a:t>Great papers in the Earth Sciences</a:t>
            </a:r>
            <a:endParaRPr lang="en-US" dirty="0">
              <a:solidFill>
                <a:srgbClr val="0000FF"/>
              </a:solidFill>
            </a:endParaRPr>
          </a:p>
        </p:txBody>
      </p:sp>
      <p:pic>
        <p:nvPicPr>
          <p:cNvPr id="5" name="Picture 4"/>
          <p:cNvPicPr>
            <a:picLocks noChangeAspect="1"/>
          </p:cNvPicPr>
          <p:nvPr/>
        </p:nvPicPr>
        <p:blipFill>
          <a:blip r:embed="rId2"/>
          <a:stretch>
            <a:fillRect/>
          </a:stretch>
        </p:blipFill>
        <p:spPr>
          <a:xfrm>
            <a:off x="1524000" y="-228600"/>
            <a:ext cx="6019800" cy="4953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52400"/>
            <a:ext cx="5675375" cy="4267200"/>
          </a:xfrm>
          <a:prstGeom prst="rect">
            <a:avLst/>
          </a:prstGeom>
        </p:spPr>
      </p:pic>
      <p:pic>
        <p:nvPicPr>
          <p:cNvPr id="4" name="Picture 3"/>
          <p:cNvPicPr>
            <a:picLocks noChangeAspect="1"/>
          </p:cNvPicPr>
          <p:nvPr/>
        </p:nvPicPr>
        <p:blipFill>
          <a:blip r:embed="rId3"/>
          <a:stretch>
            <a:fillRect/>
          </a:stretch>
        </p:blipFill>
        <p:spPr>
          <a:xfrm>
            <a:off x="0" y="3581400"/>
            <a:ext cx="5919266" cy="3276600"/>
          </a:xfrm>
          <a:prstGeom prst="rect">
            <a:avLst/>
          </a:prstGeom>
        </p:spPr>
      </p:pic>
      <p:sp>
        <p:nvSpPr>
          <p:cNvPr id="5" name="TextBox 4"/>
          <p:cNvSpPr txBox="1"/>
          <p:nvPr/>
        </p:nvSpPr>
        <p:spPr>
          <a:xfrm>
            <a:off x="838200" y="6396335"/>
            <a:ext cx="3277610" cy="461665"/>
          </a:xfrm>
          <a:prstGeom prst="rect">
            <a:avLst/>
          </a:prstGeom>
          <a:noFill/>
        </p:spPr>
        <p:txBody>
          <a:bodyPr wrap="none" rtlCol="0">
            <a:spAutoFit/>
          </a:bodyPr>
          <a:lstStyle/>
          <a:p>
            <a:r>
              <a:rPr lang="en-US" sz="2400" dirty="0" smtClean="0"/>
              <a:t>Type of plate boundaries</a:t>
            </a:r>
            <a:endParaRPr lang="en-US" sz="2400" dirty="0"/>
          </a:p>
        </p:txBody>
      </p:sp>
      <p:sp>
        <p:nvSpPr>
          <p:cNvPr id="6" name="TextBox 5"/>
          <p:cNvSpPr txBox="1"/>
          <p:nvPr/>
        </p:nvSpPr>
        <p:spPr>
          <a:xfrm>
            <a:off x="838200" y="0"/>
            <a:ext cx="2292665" cy="461665"/>
          </a:xfrm>
          <a:prstGeom prst="rect">
            <a:avLst/>
          </a:prstGeom>
          <a:solidFill>
            <a:schemeClr val="bg1"/>
          </a:solidFill>
        </p:spPr>
        <p:txBody>
          <a:bodyPr wrap="none" rtlCol="0">
            <a:spAutoFit/>
          </a:bodyPr>
          <a:lstStyle/>
          <a:p>
            <a:r>
              <a:rPr lang="en-US" sz="2400" dirty="0" smtClean="0"/>
              <a:t>The Major plates</a:t>
            </a:r>
            <a:endParaRPr lang="en-US" sz="2400" dirty="0"/>
          </a:p>
        </p:txBody>
      </p:sp>
      <p:pic>
        <p:nvPicPr>
          <p:cNvPr id="9" name="Picture 8"/>
          <p:cNvPicPr>
            <a:picLocks noChangeAspect="1"/>
          </p:cNvPicPr>
          <p:nvPr/>
        </p:nvPicPr>
        <p:blipFill>
          <a:blip r:embed="rId4"/>
          <a:stretch>
            <a:fillRect/>
          </a:stretch>
        </p:blipFill>
        <p:spPr>
          <a:xfrm>
            <a:off x="6394769" y="1981199"/>
            <a:ext cx="2378657" cy="1333607"/>
          </a:xfrm>
          <a:prstGeom prst="rect">
            <a:avLst/>
          </a:prstGeom>
        </p:spPr>
      </p:pic>
      <p:pic>
        <p:nvPicPr>
          <p:cNvPr id="10" name="Picture 9"/>
          <p:cNvPicPr>
            <a:picLocks noChangeAspect="1"/>
          </p:cNvPicPr>
          <p:nvPr/>
        </p:nvPicPr>
        <p:blipFill>
          <a:blip r:embed="rId5"/>
          <a:stretch>
            <a:fillRect/>
          </a:stretch>
        </p:blipFill>
        <p:spPr>
          <a:xfrm>
            <a:off x="6394768" y="5029200"/>
            <a:ext cx="2378658" cy="1367135"/>
          </a:xfrm>
          <a:prstGeom prst="rect">
            <a:avLst/>
          </a:prstGeom>
        </p:spPr>
      </p:pic>
      <p:pic>
        <p:nvPicPr>
          <p:cNvPr id="11" name="Picture 10"/>
          <p:cNvPicPr>
            <a:picLocks noChangeAspect="1"/>
          </p:cNvPicPr>
          <p:nvPr/>
        </p:nvPicPr>
        <p:blipFill>
          <a:blip r:embed="rId6"/>
          <a:stretch>
            <a:fillRect/>
          </a:stretch>
        </p:blipFill>
        <p:spPr>
          <a:xfrm>
            <a:off x="6394768" y="3506315"/>
            <a:ext cx="2378657" cy="1370485"/>
          </a:xfrm>
          <a:prstGeom prst="rect">
            <a:avLst/>
          </a:prstGeom>
        </p:spPr>
      </p:pic>
      <p:sp>
        <p:nvSpPr>
          <p:cNvPr id="12" name="Text Box 1"/>
          <p:cNvSpPr txBox="1">
            <a:spLocks noChangeArrowheads="1"/>
          </p:cNvSpPr>
          <p:nvPr/>
        </p:nvSpPr>
        <p:spPr bwMode="auto">
          <a:xfrm>
            <a:off x="5410200" y="0"/>
            <a:ext cx="3733800" cy="1698625"/>
          </a:xfrm>
          <a:prstGeom prst="rect">
            <a:avLst/>
          </a:prstGeom>
          <a:noFill/>
          <a:ln w="9525">
            <a:noFill/>
            <a:round/>
            <a:headEnd/>
            <a:tailEnd/>
          </a:ln>
          <a:effectLst/>
        </p:spPr>
        <p:txBody>
          <a:bodyPr anchor="ctr">
            <a:prstTxWarp prst="textNoShape">
              <a:avLst/>
            </a:prstTxWarp>
          </a:bodyPr>
          <a:lstStyle/>
          <a:p>
            <a:pPr algn="ctr">
              <a:lnSpc>
                <a:spcPct val="100000"/>
              </a:lnSpc>
              <a:buClr>
                <a:srgbClr val="000000"/>
              </a:buClr>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smtClean="0">
                <a:solidFill>
                  <a:srgbClr val="FF0000"/>
                </a:solidFill>
                <a:latin typeface="Arial"/>
                <a:ea typeface="Arial" charset="0"/>
                <a:cs typeface="Arial"/>
              </a:rPr>
              <a:t>Continental Drift &amp; Plate Tectonics</a:t>
            </a:r>
            <a:endParaRPr lang="en-GB" sz="4000" dirty="0">
              <a:solidFill>
                <a:srgbClr val="FF0000"/>
              </a:solidFill>
              <a:latin typeface="Arial"/>
              <a:ea typeface="Arial" charset="0"/>
              <a:cs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76200" y="761997"/>
            <a:ext cx="4724400" cy="1219199"/>
          </a:xfrm>
        </p:spPr>
        <p:txBody>
          <a:bodyPr>
            <a:noAutofit/>
          </a:bodyPr>
          <a:lstStyle/>
          <a:p>
            <a:pPr marL="0" indent="0">
              <a:buNone/>
            </a:pPr>
            <a:r>
              <a:rPr lang="en-US" sz="2400" dirty="0" smtClean="0"/>
              <a:t>Earth </a:t>
            </a:r>
            <a:r>
              <a:rPr lang="en-US" sz="2400" dirty="0"/>
              <a:t>climate is forced by</a:t>
            </a:r>
            <a:r>
              <a:rPr lang="en-US" sz="2400" dirty="0" smtClean="0"/>
              <a:t> the </a:t>
            </a:r>
            <a:r>
              <a:rPr lang="en-US" sz="2400" dirty="0"/>
              <a:t>sun.  Under the same radiation strength,</a:t>
            </a:r>
            <a:r>
              <a:rPr lang="en-US" sz="2400" dirty="0" smtClean="0"/>
              <a:t> can be in quite different </a:t>
            </a:r>
            <a:r>
              <a:rPr lang="en-US" sz="2400" dirty="0" err="1" smtClean="0"/>
              <a:t>equilibria</a:t>
            </a:r>
            <a:r>
              <a:rPr lang="en-US" sz="2400" dirty="0" smtClean="0"/>
              <a:t>:</a:t>
            </a:r>
            <a:endParaRPr lang="en-US" sz="2400" dirty="0"/>
          </a:p>
        </p:txBody>
      </p:sp>
      <p:pic>
        <p:nvPicPr>
          <p:cNvPr id="21508" name="Picture 4"/>
          <p:cNvPicPr>
            <a:picLocks noChangeAspect="1" noChangeArrowheads="1"/>
          </p:cNvPicPr>
          <p:nvPr/>
        </p:nvPicPr>
        <p:blipFill>
          <a:blip r:embed="rId2"/>
          <a:srcRect/>
          <a:stretch>
            <a:fillRect/>
          </a:stretch>
        </p:blipFill>
        <p:spPr bwMode="auto">
          <a:xfrm>
            <a:off x="6781800" y="2333625"/>
            <a:ext cx="2133600" cy="2308225"/>
          </a:xfrm>
          <a:prstGeom prst="rect">
            <a:avLst/>
          </a:prstGeom>
          <a:noFill/>
          <a:ln w="9525">
            <a:noFill/>
            <a:miter lim="800000"/>
            <a:headEnd/>
            <a:tailEnd/>
          </a:ln>
        </p:spPr>
      </p:pic>
      <p:pic>
        <p:nvPicPr>
          <p:cNvPr id="21509" name="Picture 5" descr="cretaceous"/>
          <p:cNvPicPr>
            <a:picLocks noChangeAspect="1" noChangeArrowheads="1"/>
          </p:cNvPicPr>
          <p:nvPr/>
        </p:nvPicPr>
        <p:blipFill>
          <a:blip r:embed="rId3"/>
          <a:srcRect/>
          <a:stretch>
            <a:fillRect/>
          </a:stretch>
        </p:blipFill>
        <p:spPr bwMode="auto">
          <a:xfrm>
            <a:off x="152400" y="2355850"/>
            <a:ext cx="6335713" cy="2292350"/>
          </a:xfrm>
          <a:prstGeom prst="rect">
            <a:avLst/>
          </a:prstGeom>
          <a:noFill/>
          <a:ln w="9525">
            <a:noFill/>
            <a:miter lim="800000"/>
            <a:headEnd/>
            <a:tailEnd/>
          </a:ln>
        </p:spPr>
      </p:pic>
      <p:sp>
        <p:nvSpPr>
          <p:cNvPr id="21510" name="Text Box 6"/>
          <p:cNvSpPr txBox="1">
            <a:spLocks noChangeArrowheads="1"/>
          </p:cNvSpPr>
          <p:nvPr/>
        </p:nvSpPr>
        <p:spPr bwMode="auto">
          <a:xfrm>
            <a:off x="152400" y="4737278"/>
            <a:ext cx="5715000" cy="830997"/>
          </a:xfrm>
          <a:prstGeom prst="rect">
            <a:avLst/>
          </a:prstGeom>
          <a:noFill/>
          <a:ln w="9525">
            <a:noFill/>
            <a:miter lim="800000"/>
            <a:headEnd/>
            <a:tailEnd/>
          </a:ln>
        </p:spPr>
        <p:txBody>
          <a:bodyPr wrap="square">
            <a:prstTxWarp prst="textNoShape">
              <a:avLst/>
            </a:prstTxWarp>
            <a:spAutoFit/>
          </a:bodyPr>
          <a:lstStyle/>
          <a:p>
            <a:r>
              <a:rPr lang="en-US" sz="2400" dirty="0" smtClean="0"/>
              <a:t>Warm climate (</a:t>
            </a:r>
            <a:r>
              <a:rPr lang="en-US" sz="2400" dirty="0"/>
              <a:t>146-35Myr ago), summer</a:t>
            </a:r>
            <a:r>
              <a:rPr lang="en-US" sz="2400" dirty="0" smtClean="0"/>
              <a:t> arctic temperature ~20C, </a:t>
            </a:r>
            <a:r>
              <a:rPr lang="en-US" sz="2400" dirty="0"/>
              <a:t>no ice anywhere </a:t>
            </a:r>
          </a:p>
        </p:txBody>
      </p:sp>
      <p:sp>
        <p:nvSpPr>
          <p:cNvPr id="21511" name="Text Box 7"/>
          <p:cNvSpPr txBox="1">
            <a:spLocks noChangeArrowheads="1"/>
          </p:cNvSpPr>
          <p:nvPr/>
        </p:nvSpPr>
        <p:spPr bwMode="auto">
          <a:xfrm>
            <a:off x="6248400" y="4724400"/>
            <a:ext cx="2895600" cy="1200328"/>
          </a:xfrm>
          <a:prstGeom prst="rect">
            <a:avLst/>
          </a:prstGeom>
          <a:noFill/>
          <a:ln w="9525">
            <a:noFill/>
            <a:miter lim="800000"/>
            <a:headEnd/>
            <a:tailEnd/>
          </a:ln>
        </p:spPr>
        <p:txBody>
          <a:bodyPr wrap="square">
            <a:prstTxWarp prst="textNoShape">
              <a:avLst/>
            </a:prstTxWarp>
            <a:spAutoFit/>
          </a:bodyPr>
          <a:lstStyle/>
          <a:p>
            <a:r>
              <a:rPr lang="en-US" sz="2400" dirty="0"/>
              <a:t>“</a:t>
            </a:r>
            <a:r>
              <a:rPr lang="en-US" sz="2400" dirty="0" smtClean="0"/>
              <a:t>Snowball earth</a:t>
            </a:r>
            <a:r>
              <a:rPr lang="en-US" sz="2400" dirty="0"/>
              <a:t>” (650Myr ago)</a:t>
            </a:r>
          </a:p>
          <a:p>
            <a:r>
              <a:rPr lang="en-US" sz="2400" dirty="0"/>
              <a:t>temperature ~ </a:t>
            </a:r>
            <a:r>
              <a:rPr lang="en-US" sz="2400" dirty="0" smtClean="0"/>
              <a:t>-50 C </a:t>
            </a:r>
            <a:endParaRPr lang="en-US" sz="2400" dirty="0"/>
          </a:p>
        </p:txBody>
      </p:sp>
      <p:pic>
        <p:nvPicPr>
          <p:cNvPr id="4104" name="Picture 10" descr="Image:Meta-stability.svg"/>
          <p:cNvPicPr>
            <a:picLocks noChangeAspect="1" noChangeArrowheads="1"/>
          </p:cNvPicPr>
          <p:nvPr/>
        </p:nvPicPr>
        <p:blipFill>
          <a:blip r:embed="rId4"/>
          <a:srcRect/>
          <a:stretch>
            <a:fillRect/>
          </a:stretch>
        </p:blipFill>
        <p:spPr bwMode="auto">
          <a:xfrm>
            <a:off x="4953000" y="533400"/>
            <a:ext cx="2743200" cy="1595438"/>
          </a:xfrm>
          <a:prstGeom prst="rect">
            <a:avLst/>
          </a:prstGeom>
          <a:noFill/>
          <a:ln w="9525">
            <a:noFill/>
            <a:miter lim="800000"/>
            <a:headEnd/>
            <a:tailEnd/>
          </a:ln>
        </p:spPr>
      </p:pic>
      <p:sp>
        <p:nvSpPr>
          <p:cNvPr id="11" name="Title 10"/>
          <p:cNvSpPr>
            <a:spLocks noGrp="1"/>
          </p:cNvSpPr>
          <p:nvPr>
            <p:ph type="title"/>
          </p:nvPr>
        </p:nvSpPr>
        <p:spPr>
          <a:xfrm>
            <a:off x="457200" y="0"/>
            <a:ext cx="8229600" cy="533400"/>
          </a:xfrm>
        </p:spPr>
        <p:txBody>
          <a:bodyPr>
            <a:normAutofit fontScale="90000"/>
          </a:bodyPr>
          <a:lstStyle/>
          <a:p>
            <a:r>
              <a:rPr lang="en-US" dirty="0" smtClean="0">
                <a:solidFill>
                  <a:srgbClr val="FF0000"/>
                </a:solidFill>
              </a:rPr>
              <a:t>Snowball earth</a:t>
            </a:r>
            <a:endParaRPr lang="en-US" dirty="0">
              <a:solidFill>
                <a:srgbClr val="FF0000"/>
              </a:solidFill>
            </a:endParaRPr>
          </a:p>
        </p:txBody>
      </p:sp>
      <p:cxnSp>
        <p:nvCxnSpPr>
          <p:cNvPr id="12" name="Straight Arrow Connector 11"/>
          <p:cNvCxnSpPr/>
          <p:nvPr/>
        </p:nvCxnSpPr>
        <p:spPr>
          <a:xfrm rot="16200000" flipH="1">
            <a:off x="6972300" y="1943100"/>
            <a:ext cx="685798" cy="457197"/>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0800000" flipV="1">
            <a:off x="4648203" y="1371598"/>
            <a:ext cx="1219204" cy="1143001"/>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2" name="Title 10"/>
          <p:cNvSpPr txBox="1">
            <a:spLocks/>
          </p:cNvSpPr>
          <p:nvPr/>
        </p:nvSpPr>
        <p:spPr>
          <a:xfrm>
            <a:off x="0" y="5943600"/>
            <a:ext cx="9144000" cy="838200"/>
          </a:xfrm>
          <a:prstGeom prst="rect">
            <a:avLst/>
          </a:prstGeom>
        </p:spPr>
        <p:txBody>
          <a:bodyPr vert="horz" lIns="91440" tIns="45720" rIns="91440" bIns="45720" rtlCol="0" anchor="ctr">
            <a:noAutofit/>
          </a:bodyPr>
          <a:lstStyle/>
          <a:p>
            <a:pPr lvl="0" algn="ctr">
              <a:spcBef>
                <a:spcPct val="0"/>
              </a:spcBef>
            </a:pPr>
            <a:r>
              <a:rPr lang="en-US" sz="2800" dirty="0" smtClean="0">
                <a:solidFill>
                  <a:srgbClr val="FF0000"/>
                </a:solidFill>
                <a:latin typeface="+mj-lt"/>
                <a:ea typeface="+mj-ea"/>
                <a:cs typeface="+mj-cs"/>
              </a:rPr>
              <a:t>How do we know it happened? What’s caused this snowball earth state?  What terminated it?  Can it happen again?</a:t>
            </a:r>
            <a:endParaRPr kumimoji="0" lang="en-US" sz="2800" b="0"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800601" y="3501737"/>
            <a:ext cx="4343400" cy="3356263"/>
          </a:xfrm>
          <a:prstGeom prst="rect">
            <a:avLst/>
          </a:prstGeom>
        </p:spPr>
      </p:pic>
      <p:pic>
        <p:nvPicPr>
          <p:cNvPr id="84997" name="Picture 5"/>
          <p:cNvPicPr>
            <a:picLocks noChangeAspect="1" noChangeArrowheads="1"/>
          </p:cNvPicPr>
          <p:nvPr/>
        </p:nvPicPr>
        <p:blipFill>
          <a:blip r:embed="rId3"/>
          <a:srcRect/>
          <a:stretch>
            <a:fillRect/>
          </a:stretch>
        </p:blipFill>
        <p:spPr bwMode="auto">
          <a:xfrm>
            <a:off x="5691216" y="762000"/>
            <a:ext cx="3452784" cy="2584450"/>
          </a:xfrm>
          <a:prstGeom prst="rect">
            <a:avLst/>
          </a:prstGeom>
          <a:noFill/>
          <a:ln w="9525">
            <a:noFill/>
            <a:miter lim="800000"/>
            <a:headEnd/>
            <a:tailEnd/>
          </a:ln>
        </p:spPr>
      </p:pic>
      <p:sp>
        <p:nvSpPr>
          <p:cNvPr id="84998" name="Rectangle 6"/>
          <p:cNvSpPr>
            <a:spLocks noChangeArrowheads="1"/>
          </p:cNvSpPr>
          <p:nvPr/>
        </p:nvSpPr>
        <p:spPr bwMode="auto">
          <a:xfrm>
            <a:off x="76200" y="3581400"/>
            <a:ext cx="4724400" cy="763286"/>
          </a:xfrm>
          <a:prstGeom prst="rect">
            <a:avLst/>
          </a:prstGeom>
          <a:noFill/>
          <a:ln w="9525">
            <a:noFill/>
            <a:miter lim="800000"/>
            <a:headEnd/>
            <a:tailEnd/>
          </a:ln>
        </p:spPr>
        <p:txBody>
          <a:bodyPr wrap="square">
            <a:prstTxWarp prst="textNoShape">
              <a:avLst/>
            </a:prstTxWarp>
            <a:spAutoFit/>
          </a:bodyPr>
          <a:lstStyle/>
          <a:p>
            <a:pPr>
              <a:lnSpc>
                <a:spcPct val="90000"/>
              </a:lnSpc>
              <a:spcBef>
                <a:spcPct val="20000"/>
              </a:spcBef>
            </a:pPr>
            <a:r>
              <a:rPr lang="en-US" sz="2400" dirty="0" smtClean="0"/>
              <a:t>“measurements </a:t>
            </a:r>
            <a:r>
              <a:rPr lang="en-US" sz="2400" dirty="0" smtClean="0">
                <a:sym typeface="Wingdings" charset="2"/>
              </a:rPr>
              <a:t> Ice at the equator </a:t>
            </a:r>
            <a:r>
              <a:rPr lang="en-US" sz="2400" dirty="0" smtClean="0"/>
              <a:t>650Myr ago </a:t>
            </a:r>
            <a:r>
              <a:rPr lang="en-US" sz="2400" dirty="0" smtClean="0">
                <a:sym typeface="Wingdings"/>
              </a:rPr>
              <a:t></a:t>
            </a:r>
            <a:r>
              <a:rPr lang="en-US" sz="2400" dirty="0" smtClean="0"/>
              <a:t> snowball</a:t>
            </a:r>
            <a:endParaRPr lang="en-US" sz="2400" dirty="0" smtClean="0">
              <a:sym typeface="Wingdings" charset="2"/>
            </a:endParaRPr>
          </a:p>
        </p:txBody>
      </p:sp>
      <p:pic>
        <p:nvPicPr>
          <p:cNvPr id="85003" name="Picture 11" descr="Untitled"/>
          <p:cNvPicPr>
            <a:picLocks noChangeAspect="1" noChangeArrowheads="1"/>
          </p:cNvPicPr>
          <p:nvPr/>
        </p:nvPicPr>
        <p:blipFill>
          <a:blip r:embed="rId4"/>
          <a:srcRect/>
          <a:stretch>
            <a:fillRect/>
          </a:stretch>
        </p:blipFill>
        <p:spPr bwMode="auto">
          <a:xfrm>
            <a:off x="0" y="4833938"/>
            <a:ext cx="4038600" cy="2024062"/>
          </a:xfrm>
          <a:prstGeom prst="rect">
            <a:avLst/>
          </a:prstGeom>
          <a:noFill/>
          <a:ln w="9525">
            <a:noFill/>
            <a:miter lim="800000"/>
            <a:headEnd/>
            <a:tailEnd/>
          </a:ln>
        </p:spPr>
      </p:pic>
      <p:pic>
        <p:nvPicPr>
          <p:cNvPr id="12" name="Picture 11"/>
          <p:cNvPicPr>
            <a:picLocks noChangeAspect="1"/>
          </p:cNvPicPr>
          <p:nvPr/>
        </p:nvPicPr>
        <p:blipFill>
          <a:blip r:embed="rId5"/>
          <a:stretch>
            <a:fillRect/>
          </a:stretch>
        </p:blipFill>
        <p:spPr>
          <a:xfrm>
            <a:off x="-6228" y="762001"/>
            <a:ext cx="3276478" cy="2531824"/>
          </a:xfrm>
          <a:prstGeom prst="rect">
            <a:avLst/>
          </a:prstGeom>
        </p:spPr>
      </p:pic>
      <p:pic>
        <p:nvPicPr>
          <p:cNvPr id="15" name="Picture 14" descr="Picture 1.jpg"/>
          <p:cNvPicPr>
            <a:picLocks noChangeAspect="1"/>
          </p:cNvPicPr>
          <p:nvPr/>
        </p:nvPicPr>
        <p:blipFill>
          <a:blip r:embed="rId6"/>
          <a:stretch>
            <a:fillRect/>
          </a:stretch>
        </p:blipFill>
        <p:spPr>
          <a:xfrm>
            <a:off x="3429000" y="1447800"/>
            <a:ext cx="1977327" cy="1985962"/>
          </a:xfrm>
          <a:prstGeom prst="rect">
            <a:avLst/>
          </a:prstGeom>
        </p:spPr>
      </p:pic>
      <p:cxnSp>
        <p:nvCxnSpPr>
          <p:cNvPr id="16" name="Straight Arrow Connector 15"/>
          <p:cNvCxnSpPr/>
          <p:nvPr/>
        </p:nvCxnSpPr>
        <p:spPr>
          <a:xfrm rot="10800000">
            <a:off x="2819400" y="2362200"/>
            <a:ext cx="1752600" cy="53340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4800600" y="2590801"/>
            <a:ext cx="1371600" cy="30480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Donut 21"/>
          <p:cNvSpPr/>
          <p:nvPr/>
        </p:nvSpPr>
        <p:spPr>
          <a:xfrm>
            <a:off x="5330127" y="4267200"/>
            <a:ext cx="1070673" cy="2286000"/>
          </a:xfrm>
          <a:prstGeom prst="donut">
            <a:avLst>
              <a:gd name="adj" fmla="val 595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3" name="Rectangle 22"/>
          <p:cNvSpPr/>
          <p:nvPr/>
        </p:nvSpPr>
        <p:spPr>
          <a:xfrm>
            <a:off x="5531197" y="6400800"/>
            <a:ext cx="3205926" cy="461665"/>
          </a:xfrm>
          <a:prstGeom prst="rect">
            <a:avLst/>
          </a:prstGeom>
        </p:spPr>
        <p:txBody>
          <a:bodyPr wrap="none">
            <a:spAutoFit/>
          </a:bodyPr>
          <a:lstStyle/>
          <a:p>
            <a:r>
              <a:rPr lang="en-US" sz="2400" dirty="0" smtClean="0">
                <a:solidFill>
                  <a:srgbClr val="FF0000"/>
                </a:solidFill>
              </a:rPr>
              <a:t>Time of snowball events</a:t>
            </a:r>
            <a:endParaRPr lang="en-US" dirty="0">
              <a:solidFill>
                <a:srgbClr val="FF0000"/>
              </a:solidFill>
            </a:endParaRPr>
          </a:p>
        </p:txBody>
      </p:sp>
      <p:sp>
        <p:nvSpPr>
          <p:cNvPr id="24" name="Rectangle 23"/>
          <p:cNvSpPr/>
          <p:nvPr/>
        </p:nvSpPr>
        <p:spPr>
          <a:xfrm>
            <a:off x="720041" y="4724400"/>
            <a:ext cx="2556559" cy="461665"/>
          </a:xfrm>
          <a:prstGeom prst="rect">
            <a:avLst/>
          </a:prstGeom>
        </p:spPr>
        <p:txBody>
          <a:bodyPr wrap="none">
            <a:spAutoFit/>
          </a:bodyPr>
          <a:lstStyle/>
          <a:p>
            <a:r>
              <a:rPr lang="en-US" sz="2400" dirty="0" smtClean="0">
                <a:solidFill>
                  <a:srgbClr val="FF0000"/>
                </a:solidFill>
              </a:rPr>
              <a:t>Ice and </a:t>
            </a:r>
            <a:r>
              <a:rPr lang="en-US" sz="2400" dirty="0" err="1" smtClean="0">
                <a:solidFill>
                  <a:srgbClr val="FF0000"/>
                </a:solidFill>
              </a:rPr>
              <a:t>dropstones</a:t>
            </a:r>
            <a:endParaRPr lang="en-US" dirty="0">
              <a:solidFill>
                <a:srgbClr val="FF0000"/>
              </a:solidFill>
            </a:endParaRPr>
          </a:p>
        </p:txBody>
      </p:sp>
      <p:sp>
        <p:nvSpPr>
          <p:cNvPr id="14" name="Title 10"/>
          <p:cNvSpPr>
            <a:spLocks noGrp="1"/>
          </p:cNvSpPr>
          <p:nvPr>
            <p:ph type="title"/>
          </p:nvPr>
        </p:nvSpPr>
        <p:spPr>
          <a:xfrm>
            <a:off x="457200" y="0"/>
            <a:ext cx="8229600" cy="533400"/>
          </a:xfrm>
        </p:spPr>
        <p:txBody>
          <a:bodyPr>
            <a:normAutofit fontScale="90000"/>
          </a:bodyPr>
          <a:lstStyle/>
          <a:p>
            <a:r>
              <a:rPr lang="en-US" dirty="0" smtClean="0">
                <a:solidFill>
                  <a:srgbClr val="FF0000"/>
                </a:solidFill>
              </a:rPr>
              <a:t>Snowball earth</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0" y="5335220"/>
            <a:ext cx="7010400" cy="1522780"/>
          </a:xfrm>
          <a:prstGeom prst="rect">
            <a:avLst/>
          </a:prstGeom>
        </p:spPr>
      </p:pic>
      <p:sp>
        <p:nvSpPr>
          <p:cNvPr id="5" name="Text Box 1"/>
          <p:cNvSpPr txBox="1">
            <a:spLocks noChangeArrowheads="1"/>
          </p:cNvSpPr>
          <p:nvPr/>
        </p:nvSpPr>
        <p:spPr bwMode="auto">
          <a:xfrm>
            <a:off x="2057400" y="1"/>
            <a:ext cx="5029200" cy="914400"/>
          </a:xfrm>
          <a:prstGeom prst="rect">
            <a:avLst/>
          </a:prstGeom>
          <a:noFill/>
          <a:ln w="9525">
            <a:noFill/>
            <a:round/>
            <a:headEnd/>
            <a:tailEnd/>
          </a:ln>
          <a:effectLst/>
        </p:spPr>
        <p:txBody>
          <a:bodyPr anchor="ctr">
            <a:prstTxWarp prst="textNoShape">
              <a:avLst/>
            </a:prstTxWarp>
          </a:bodyPr>
          <a:lstStyle/>
          <a:p>
            <a:pPr algn="ctr">
              <a:lnSpc>
                <a:spcPct val="100000"/>
              </a:lnSpc>
              <a:buClr>
                <a:srgbClr val="000000"/>
              </a:buClr>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smtClean="0">
                <a:solidFill>
                  <a:srgbClr val="FF0000"/>
                </a:solidFill>
                <a:latin typeface="Arial"/>
                <a:ea typeface="Arial" charset="0"/>
                <a:cs typeface="Arial"/>
              </a:rPr>
              <a:t>Hadley circulation</a:t>
            </a:r>
            <a:endParaRPr lang="en-GB" sz="4000" dirty="0">
              <a:solidFill>
                <a:srgbClr val="FF0000"/>
              </a:solidFill>
              <a:latin typeface="Arial"/>
              <a:ea typeface="Arial" charset="0"/>
              <a:cs typeface="Arial"/>
            </a:endParaRPr>
          </a:p>
        </p:txBody>
      </p:sp>
      <p:pic>
        <p:nvPicPr>
          <p:cNvPr id="7" name="Picture 11" descr="Untitled.png"/>
          <p:cNvPicPr>
            <a:picLocks noChangeAspect="1"/>
          </p:cNvPicPr>
          <p:nvPr/>
        </p:nvPicPr>
        <p:blipFill>
          <a:blip r:embed="rId3"/>
          <a:srcRect/>
          <a:stretch>
            <a:fillRect/>
          </a:stretch>
        </p:blipFill>
        <p:spPr bwMode="auto">
          <a:xfrm>
            <a:off x="1991181" y="914400"/>
            <a:ext cx="2743200" cy="2681288"/>
          </a:xfrm>
          <a:prstGeom prst="rect">
            <a:avLst/>
          </a:prstGeom>
          <a:noFill/>
          <a:ln w="9525">
            <a:noFill/>
            <a:miter lim="800000"/>
            <a:headEnd/>
            <a:tailEnd/>
          </a:ln>
        </p:spPr>
      </p:pic>
      <p:pic>
        <p:nvPicPr>
          <p:cNvPr id="10" name="Picture 15" descr="Untitled.png"/>
          <p:cNvPicPr>
            <a:picLocks noChangeAspect="1"/>
          </p:cNvPicPr>
          <p:nvPr/>
        </p:nvPicPr>
        <p:blipFill>
          <a:blip r:embed="rId4"/>
          <a:srcRect/>
          <a:stretch>
            <a:fillRect/>
          </a:stretch>
        </p:blipFill>
        <p:spPr bwMode="auto">
          <a:xfrm>
            <a:off x="7150100" y="0"/>
            <a:ext cx="1993900" cy="1981200"/>
          </a:xfrm>
          <a:prstGeom prst="rect">
            <a:avLst/>
          </a:prstGeom>
          <a:noFill/>
          <a:ln w="9525">
            <a:noFill/>
            <a:miter lim="800000"/>
            <a:headEnd/>
            <a:tailEnd/>
          </a:ln>
        </p:spPr>
      </p:pic>
      <p:sp>
        <p:nvSpPr>
          <p:cNvPr id="11" name="Rectangle 14"/>
          <p:cNvSpPr>
            <a:spLocks noChangeArrowheads="1"/>
          </p:cNvSpPr>
          <p:nvPr/>
        </p:nvSpPr>
        <p:spPr bwMode="auto">
          <a:xfrm>
            <a:off x="5334000" y="4572000"/>
            <a:ext cx="3810000" cy="1200328"/>
          </a:xfrm>
          <a:prstGeom prst="rect">
            <a:avLst/>
          </a:prstGeom>
          <a:noFill/>
          <a:ln w="9525">
            <a:noFill/>
            <a:miter lim="800000"/>
            <a:headEnd/>
            <a:tailEnd/>
          </a:ln>
        </p:spPr>
        <p:txBody>
          <a:bodyPr>
            <a:prstTxWarp prst="textNoShape">
              <a:avLst/>
            </a:prstTxWarp>
            <a:spAutoFit/>
          </a:bodyPr>
          <a:lstStyle/>
          <a:p>
            <a:r>
              <a:rPr lang="en-US" sz="2400" dirty="0" smtClean="0">
                <a:solidFill>
                  <a:srgbClr val="008000"/>
                </a:solidFill>
                <a:latin typeface="Helvetica"/>
                <a:cs typeface="Helvetica"/>
              </a:rPr>
              <a:t>Venus</a:t>
            </a:r>
            <a:r>
              <a:rPr lang="en-US" sz="2400" dirty="0">
                <a:solidFill>
                  <a:srgbClr val="008000"/>
                </a:solidFill>
                <a:latin typeface="Helvetica"/>
                <a:cs typeface="Helvetica"/>
              </a:rPr>
              <a:t>: large Hadley cell due to slow rotation; Poles</a:t>
            </a:r>
            <a:r>
              <a:rPr lang="en-US" sz="2400" dirty="0" smtClean="0">
                <a:solidFill>
                  <a:srgbClr val="008000"/>
                </a:solidFill>
                <a:latin typeface="Helvetica"/>
                <a:cs typeface="Helvetica"/>
              </a:rPr>
              <a:t> nearly as warm </a:t>
            </a:r>
            <a:r>
              <a:rPr lang="en-US" sz="2400" dirty="0">
                <a:solidFill>
                  <a:srgbClr val="008000"/>
                </a:solidFill>
                <a:latin typeface="Helvetica"/>
                <a:cs typeface="Helvetica"/>
              </a:rPr>
              <a:t>as Equator</a:t>
            </a:r>
            <a:endParaRPr lang="en-US" sz="2400" dirty="0">
              <a:latin typeface="Helvetica"/>
              <a:cs typeface="Helvetica"/>
            </a:endParaRPr>
          </a:p>
        </p:txBody>
      </p:sp>
      <p:sp>
        <p:nvSpPr>
          <p:cNvPr id="12" name="Rectangle 16"/>
          <p:cNvSpPr>
            <a:spLocks noChangeArrowheads="1"/>
          </p:cNvSpPr>
          <p:nvPr/>
        </p:nvSpPr>
        <p:spPr bwMode="auto">
          <a:xfrm>
            <a:off x="4718506" y="1066800"/>
            <a:ext cx="920294" cy="461665"/>
          </a:xfrm>
          <a:prstGeom prst="rect">
            <a:avLst/>
          </a:prstGeom>
          <a:noFill/>
          <a:ln w="9525">
            <a:noFill/>
            <a:miter lim="800000"/>
            <a:headEnd/>
            <a:tailEnd/>
          </a:ln>
        </p:spPr>
        <p:txBody>
          <a:bodyPr wrap="none">
            <a:prstTxWarp prst="textNoShape">
              <a:avLst/>
            </a:prstTxWarp>
            <a:spAutoFit/>
          </a:bodyPr>
          <a:lstStyle/>
          <a:p>
            <a:r>
              <a:rPr lang="en-US" sz="2400" dirty="0" smtClean="0">
                <a:solidFill>
                  <a:srgbClr val="FF0000"/>
                </a:solidFill>
                <a:latin typeface="Helvetica"/>
                <a:cs typeface="Helvetica"/>
              </a:rPr>
              <a:t>Earth</a:t>
            </a:r>
            <a:endParaRPr lang="en-US" sz="2400" dirty="0">
              <a:solidFill>
                <a:srgbClr val="FF0000"/>
              </a:solidFill>
              <a:latin typeface="Helvetica"/>
              <a:cs typeface="Helvetica"/>
            </a:endParaRPr>
          </a:p>
        </p:txBody>
      </p:sp>
      <p:cxnSp>
        <p:nvCxnSpPr>
          <p:cNvPr id="14" name="Straight Arrow Connector 19"/>
          <p:cNvCxnSpPr>
            <a:cxnSpLocks noChangeShapeType="1"/>
          </p:cNvCxnSpPr>
          <p:nvPr/>
        </p:nvCxnSpPr>
        <p:spPr bwMode="auto">
          <a:xfrm rot="5400000">
            <a:off x="4713744" y="1397000"/>
            <a:ext cx="376237" cy="639763"/>
          </a:xfrm>
          <a:prstGeom prst="straightConnector1">
            <a:avLst/>
          </a:prstGeom>
          <a:noFill/>
          <a:ln w="73025">
            <a:solidFill>
              <a:srgbClr val="FF0000"/>
            </a:solidFill>
            <a:round/>
            <a:headEnd/>
            <a:tailEnd type="stealth" w="lg" len="lg"/>
          </a:ln>
        </p:spPr>
      </p:cxnSp>
      <p:cxnSp>
        <p:nvCxnSpPr>
          <p:cNvPr id="15" name="Straight Arrow Connector 20"/>
          <p:cNvCxnSpPr>
            <a:cxnSpLocks noChangeShapeType="1"/>
          </p:cNvCxnSpPr>
          <p:nvPr/>
        </p:nvCxnSpPr>
        <p:spPr bwMode="auto">
          <a:xfrm rot="16200000" flipH="1">
            <a:off x="6311073" y="1821970"/>
            <a:ext cx="636654" cy="304800"/>
          </a:xfrm>
          <a:prstGeom prst="straightConnector1">
            <a:avLst/>
          </a:prstGeom>
          <a:noFill/>
          <a:ln w="73025">
            <a:solidFill>
              <a:srgbClr val="005B00"/>
            </a:solidFill>
            <a:round/>
            <a:headEnd/>
            <a:tailEnd type="stealth" w="lg" len="lg"/>
          </a:ln>
        </p:spPr>
      </p:cxnSp>
      <p:cxnSp>
        <p:nvCxnSpPr>
          <p:cNvPr id="13" name="Straight Arrow Connector 19"/>
          <p:cNvCxnSpPr>
            <a:cxnSpLocks noChangeShapeType="1"/>
            <a:stCxn id="19" idx="3"/>
          </p:cNvCxnSpPr>
          <p:nvPr/>
        </p:nvCxnSpPr>
        <p:spPr bwMode="auto">
          <a:xfrm flipV="1">
            <a:off x="1325203" y="1366838"/>
            <a:ext cx="1798997" cy="754350"/>
          </a:xfrm>
          <a:prstGeom prst="straightConnector1">
            <a:avLst/>
          </a:prstGeom>
          <a:noFill/>
          <a:ln w="73025">
            <a:solidFill>
              <a:schemeClr val="accent6">
                <a:lumMod val="50000"/>
              </a:schemeClr>
            </a:solidFill>
            <a:round/>
            <a:headEnd/>
            <a:tailEnd type="stealth" w="lg" len="lg"/>
          </a:ln>
        </p:spPr>
      </p:cxnSp>
      <p:cxnSp>
        <p:nvCxnSpPr>
          <p:cNvPr id="17" name="Straight Arrow Connector 19"/>
          <p:cNvCxnSpPr>
            <a:cxnSpLocks noChangeShapeType="1"/>
            <a:stCxn id="18" idx="3"/>
          </p:cNvCxnSpPr>
          <p:nvPr/>
        </p:nvCxnSpPr>
        <p:spPr bwMode="auto">
          <a:xfrm flipV="1">
            <a:off x="945148" y="2205037"/>
            <a:ext cx="2407652" cy="675918"/>
          </a:xfrm>
          <a:prstGeom prst="straightConnector1">
            <a:avLst/>
          </a:prstGeom>
          <a:noFill/>
          <a:ln w="73025">
            <a:solidFill>
              <a:srgbClr val="0000FF"/>
            </a:solidFill>
            <a:round/>
            <a:headEnd/>
            <a:tailEnd type="stealth" w="lg" len="lg"/>
          </a:ln>
        </p:spPr>
      </p:cxnSp>
      <p:sp>
        <p:nvSpPr>
          <p:cNvPr id="18" name="Rectangle 17"/>
          <p:cNvSpPr/>
          <p:nvPr/>
        </p:nvSpPr>
        <p:spPr>
          <a:xfrm>
            <a:off x="76200" y="2588567"/>
            <a:ext cx="868948" cy="584776"/>
          </a:xfrm>
          <a:prstGeom prst="rect">
            <a:avLst/>
          </a:prstGeom>
        </p:spPr>
        <p:txBody>
          <a:bodyPr wrap="none">
            <a:spAutoFit/>
          </a:bodyPr>
          <a:lstStyle/>
          <a:p>
            <a:r>
              <a:rPr lang="en-US" sz="3200" dirty="0" smtClean="0">
                <a:solidFill>
                  <a:srgbClr val="0000FF"/>
                </a:solidFill>
                <a:latin typeface="Helvetica"/>
                <a:cs typeface="Helvetica"/>
              </a:rPr>
              <a:t>rain</a:t>
            </a:r>
            <a:endParaRPr lang="en-US" sz="3200" dirty="0">
              <a:solidFill>
                <a:srgbClr val="0000FF"/>
              </a:solidFill>
            </a:endParaRPr>
          </a:p>
        </p:txBody>
      </p:sp>
      <p:cxnSp>
        <p:nvCxnSpPr>
          <p:cNvPr id="20" name="Straight Arrow Connector 19"/>
          <p:cNvCxnSpPr>
            <a:cxnSpLocks noChangeShapeType="1"/>
          </p:cNvCxnSpPr>
          <p:nvPr/>
        </p:nvCxnSpPr>
        <p:spPr bwMode="auto">
          <a:xfrm>
            <a:off x="1325203" y="2205037"/>
            <a:ext cx="1798997" cy="845195"/>
          </a:xfrm>
          <a:prstGeom prst="straightConnector1">
            <a:avLst/>
          </a:prstGeom>
          <a:noFill/>
          <a:ln w="73025">
            <a:solidFill>
              <a:schemeClr val="accent6">
                <a:lumMod val="50000"/>
              </a:schemeClr>
            </a:solidFill>
            <a:round/>
            <a:headEnd/>
            <a:tailEnd type="stealth" w="lg" len="lg"/>
          </a:ln>
        </p:spPr>
      </p:cxnSp>
      <p:sp>
        <p:nvSpPr>
          <p:cNvPr id="19" name="Rectangle 18"/>
          <p:cNvSpPr/>
          <p:nvPr/>
        </p:nvSpPr>
        <p:spPr>
          <a:xfrm>
            <a:off x="0" y="1828800"/>
            <a:ext cx="1325203" cy="584776"/>
          </a:xfrm>
          <a:prstGeom prst="rect">
            <a:avLst/>
          </a:prstGeom>
          <a:solidFill>
            <a:schemeClr val="bg1"/>
          </a:solidFill>
        </p:spPr>
        <p:txBody>
          <a:bodyPr wrap="none">
            <a:spAutoFit/>
          </a:bodyPr>
          <a:lstStyle/>
          <a:p>
            <a:r>
              <a:rPr lang="en-US" sz="3200" dirty="0" smtClean="0">
                <a:solidFill>
                  <a:srgbClr val="660066"/>
                </a:solidFill>
                <a:latin typeface="Helvetica"/>
                <a:cs typeface="Helvetica"/>
              </a:rPr>
              <a:t>desert</a:t>
            </a:r>
            <a:endParaRPr lang="en-US" sz="3200" dirty="0">
              <a:solidFill>
                <a:srgbClr val="660066"/>
              </a:solidFill>
            </a:endParaRPr>
          </a:p>
        </p:txBody>
      </p:sp>
      <p:pic>
        <p:nvPicPr>
          <p:cNvPr id="16" name="Picture 15"/>
          <p:cNvPicPr>
            <a:picLocks noChangeAspect="1"/>
          </p:cNvPicPr>
          <p:nvPr/>
        </p:nvPicPr>
        <p:blipFill>
          <a:blip r:embed="rId5"/>
          <a:stretch>
            <a:fillRect/>
          </a:stretch>
        </p:blipFill>
        <p:spPr>
          <a:xfrm>
            <a:off x="381000" y="3276600"/>
            <a:ext cx="1273175" cy="1564625"/>
          </a:xfrm>
          <a:prstGeom prst="rect">
            <a:avLst/>
          </a:prstGeom>
        </p:spPr>
      </p:pic>
      <p:sp>
        <p:nvSpPr>
          <p:cNvPr id="21" name="Rectangle 20"/>
          <p:cNvSpPr/>
          <p:nvPr/>
        </p:nvSpPr>
        <p:spPr>
          <a:xfrm>
            <a:off x="1654175" y="4159455"/>
            <a:ext cx="2148845" cy="830997"/>
          </a:xfrm>
          <a:prstGeom prst="rect">
            <a:avLst/>
          </a:prstGeom>
        </p:spPr>
        <p:txBody>
          <a:bodyPr wrap="none">
            <a:spAutoFit/>
          </a:bodyPr>
          <a:lstStyle/>
          <a:p>
            <a:r>
              <a:rPr lang="en-US" sz="2400" dirty="0" smtClean="0"/>
              <a:t>George  Hadley,</a:t>
            </a:r>
          </a:p>
          <a:p>
            <a:r>
              <a:rPr lang="en-US" sz="2400" dirty="0" smtClean="0"/>
              <a:t>1685-1768</a:t>
            </a:r>
            <a:endParaRPr lang="en-US" sz="2400" dirty="0"/>
          </a:p>
        </p:txBody>
      </p:sp>
      <p:sp>
        <p:nvSpPr>
          <p:cNvPr id="24" name="Rectangle 23"/>
          <p:cNvSpPr/>
          <p:nvPr/>
        </p:nvSpPr>
        <p:spPr>
          <a:xfrm>
            <a:off x="5969881" y="1219200"/>
            <a:ext cx="1040519" cy="461665"/>
          </a:xfrm>
          <a:prstGeom prst="rect">
            <a:avLst/>
          </a:prstGeom>
        </p:spPr>
        <p:txBody>
          <a:bodyPr wrap="none">
            <a:spAutoFit/>
          </a:bodyPr>
          <a:lstStyle/>
          <a:p>
            <a:r>
              <a:rPr lang="en-US" sz="2400" dirty="0" smtClean="0">
                <a:solidFill>
                  <a:srgbClr val="008000"/>
                </a:solidFill>
                <a:latin typeface="Helvetica"/>
                <a:cs typeface="Helvetica"/>
              </a:rPr>
              <a:t>Venus </a:t>
            </a:r>
            <a:endParaRPr lang="en-US" sz="2400" dirty="0"/>
          </a:p>
        </p:txBody>
      </p:sp>
      <p:sp>
        <p:nvSpPr>
          <p:cNvPr id="27" name="Rectangle 26"/>
          <p:cNvSpPr/>
          <p:nvPr/>
        </p:nvSpPr>
        <p:spPr>
          <a:xfrm>
            <a:off x="1368704" y="6393596"/>
            <a:ext cx="841096" cy="461665"/>
          </a:xfrm>
          <a:prstGeom prst="rect">
            <a:avLst/>
          </a:prstGeom>
          <a:solidFill>
            <a:schemeClr val="bg1"/>
          </a:solidFill>
        </p:spPr>
        <p:txBody>
          <a:bodyPr wrap="square">
            <a:spAutoFit/>
          </a:bodyPr>
          <a:lstStyle/>
          <a:p>
            <a:r>
              <a:rPr lang="en-US" sz="2400" dirty="0" smtClean="0">
                <a:latin typeface="Lucida Blackletter"/>
                <a:cs typeface="Lucida Blackletter"/>
              </a:rPr>
              <a:t>1735</a:t>
            </a:r>
            <a:endParaRPr lang="en-US" sz="2400" dirty="0">
              <a:latin typeface="Lucida Blackletter"/>
              <a:cs typeface="Lucida Blackletter"/>
            </a:endParaRPr>
          </a:p>
        </p:txBody>
      </p:sp>
      <p:pic>
        <p:nvPicPr>
          <p:cNvPr id="8" name="Picture 13" descr="Untitled.png"/>
          <p:cNvPicPr>
            <a:picLocks noChangeAspect="1"/>
          </p:cNvPicPr>
          <p:nvPr/>
        </p:nvPicPr>
        <p:blipFill>
          <a:blip r:embed="rId6"/>
          <a:srcRect/>
          <a:stretch>
            <a:fillRect/>
          </a:stretch>
        </p:blipFill>
        <p:spPr bwMode="auto">
          <a:xfrm>
            <a:off x="6096000" y="1909465"/>
            <a:ext cx="2644775" cy="2693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06gl028443-p01_enh-1.jpg"/>
          <p:cNvPicPr>
            <a:picLocks noChangeAspect="1"/>
          </p:cNvPicPr>
          <p:nvPr/>
        </p:nvPicPr>
        <p:blipFill>
          <a:blip r:embed="rId2"/>
          <a:stretch>
            <a:fillRect/>
          </a:stretch>
        </p:blipFill>
        <p:spPr>
          <a:xfrm>
            <a:off x="3060700" y="762000"/>
            <a:ext cx="6083300" cy="3390900"/>
          </a:xfrm>
          <a:prstGeom prst="rect">
            <a:avLst/>
          </a:prstGeom>
        </p:spPr>
      </p:pic>
      <p:sp>
        <p:nvSpPr>
          <p:cNvPr id="5" name="Text Box 1"/>
          <p:cNvSpPr txBox="1">
            <a:spLocks noChangeArrowheads="1"/>
          </p:cNvSpPr>
          <p:nvPr/>
        </p:nvSpPr>
        <p:spPr bwMode="auto">
          <a:xfrm>
            <a:off x="0" y="76200"/>
            <a:ext cx="9144000" cy="609600"/>
          </a:xfrm>
          <a:prstGeom prst="rect">
            <a:avLst/>
          </a:prstGeom>
          <a:noFill/>
          <a:ln w="9525">
            <a:noFill/>
            <a:round/>
            <a:headEnd/>
            <a:tailEnd/>
          </a:ln>
          <a:effectLst/>
        </p:spPr>
        <p:txBody>
          <a:bodyPr anchor="ctr">
            <a:prstTxWarp prst="textNoShape">
              <a:avLst/>
            </a:prstTxWarp>
          </a:bodyPr>
          <a:lstStyle/>
          <a:p>
            <a:pPr algn="ctr">
              <a:lnSpc>
                <a:spcPct val="100000"/>
              </a:lnSpc>
              <a:buClr>
                <a:srgbClr val="000000"/>
              </a:buClr>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smtClean="0">
                <a:solidFill>
                  <a:srgbClr val="FF0000"/>
                </a:solidFill>
                <a:latin typeface="Arial"/>
                <a:ea typeface="Arial" charset="0"/>
                <a:cs typeface="Arial"/>
              </a:rPr>
              <a:t>Hadley circulation in a warmer future climate</a:t>
            </a:r>
            <a:endParaRPr lang="en-GB" sz="3200" dirty="0">
              <a:solidFill>
                <a:srgbClr val="FF0000"/>
              </a:solidFill>
              <a:latin typeface="Arial"/>
              <a:ea typeface="Arial" charset="0"/>
              <a:cs typeface="Arial"/>
            </a:endParaRPr>
          </a:p>
        </p:txBody>
      </p:sp>
      <p:sp>
        <p:nvSpPr>
          <p:cNvPr id="3" name="Rectangle 2"/>
          <p:cNvSpPr/>
          <p:nvPr/>
        </p:nvSpPr>
        <p:spPr>
          <a:xfrm>
            <a:off x="0" y="914400"/>
            <a:ext cx="3429000" cy="2677656"/>
          </a:xfrm>
          <a:prstGeom prst="rect">
            <a:avLst/>
          </a:prstGeom>
        </p:spPr>
        <p:txBody>
          <a:bodyPr wrap="square">
            <a:spAutoFit/>
          </a:bodyPr>
          <a:lstStyle/>
          <a:p>
            <a:r>
              <a:rPr lang="en-US" sz="2400" dirty="0" smtClean="0"/>
              <a:t>There is a general tendency for </a:t>
            </a:r>
            <a:r>
              <a:rPr lang="en-US" sz="2400" dirty="0" smtClean="0">
                <a:solidFill>
                  <a:srgbClr val="0000FF"/>
                </a:solidFill>
              </a:rPr>
              <a:t>a poleward expansion of the Hadley cell and therefore of the subtropical dry zone </a:t>
            </a:r>
            <a:r>
              <a:rPr lang="en-US" sz="2400" dirty="0" smtClean="0"/>
              <a:t>(areas encircled by the zero contour of P-E).</a:t>
            </a:r>
            <a:endParaRPr lang="en-US" sz="2400" dirty="0"/>
          </a:p>
        </p:txBody>
      </p:sp>
      <p:pic>
        <p:nvPicPr>
          <p:cNvPr id="7" name="Picture 6"/>
          <p:cNvPicPr>
            <a:picLocks noChangeAspect="1"/>
          </p:cNvPicPr>
          <p:nvPr/>
        </p:nvPicPr>
        <p:blipFill>
          <a:blip r:embed="rId3"/>
          <a:stretch>
            <a:fillRect/>
          </a:stretch>
        </p:blipFill>
        <p:spPr>
          <a:xfrm>
            <a:off x="0" y="3733800"/>
            <a:ext cx="3692964" cy="3124200"/>
          </a:xfrm>
          <a:prstGeom prst="rect">
            <a:avLst/>
          </a:prstGeom>
        </p:spPr>
      </p:pic>
      <p:sp>
        <p:nvSpPr>
          <p:cNvPr id="8" name="Rectangle 7"/>
          <p:cNvSpPr/>
          <p:nvPr/>
        </p:nvSpPr>
        <p:spPr>
          <a:xfrm>
            <a:off x="4343400" y="4495800"/>
            <a:ext cx="4724400" cy="2308324"/>
          </a:xfrm>
          <a:prstGeom prst="rect">
            <a:avLst/>
          </a:prstGeom>
          <a:ln>
            <a:solidFill>
              <a:schemeClr val="tx1"/>
            </a:solidFill>
          </a:ln>
        </p:spPr>
        <p:txBody>
          <a:bodyPr wrap="square">
            <a:spAutoFit/>
          </a:bodyPr>
          <a:lstStyle/>
          <a:p>
            <a:r>
              <a:rPr lang="en-US" sz="2400" b="1" dirty="0" smtClean="0">
                <a:latin typeface="Apple Casual"/>
                <a:cs typeface="Apple Casual"/>
              </a:rPr>
              <a:t>Hadley 1735</a:t>
            </a:r>
            <a:r>
              <a:rPr lang="en-US" sz="2400" dirty="0" smtClean="0">
                <a:latin typeface="Lucida Blackletter"/>
                <a:cs typeface="Lucida Blackletter"/>
              </a:rPr>
              <a:t>: Lawyer &amp; amateur meteorologist, understood the role of Earth rotation; got the details wrong, but the essence correctly.  Doesn’t hurt to have a famous brother…</a:t>
            </a:r>
            <a:endParaRPr lang="en-US" sz="2400" dirty="0">
              <a:latin typeface="Lucida Blackletter"/>
              <a:cs typeface="Lucida Blacklette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a:spLocks noChangeArrowheads="1"/>
          </p:cNvSpPr>
          <p:nvPr/>
        </p:nvSpPr>
        <p:spPr bwMode="auto">
          <a:xfrm>
            <a:off x="1233488" y="3562905"/>
            <a:ext cx="2305050" cy="396875"/>
          </a:xfrm>
          <a:prstGeom prst="rect">
            <a:avLst/>
          </a:prstGeom>
          <a:noFill/>
          <a:ln w="9525">
            <a:noFill/>
            <a:miter lim="800000"/>
            <a:headEnd/>
            <a:tailEnd/>
          </a:ln>
        </p:spPr>
        <p:txBody>
          <a:bodyPr>
            <a:prstTxWarp prst="textNoShape">
              <a:avLst/>
            </a:prstTxWarp>
            <a:spAutoFit/>
          </a:bodyPr>
          <a:lstStyle/>
          <a:p>
            <a:pPr algn="l"/>
            <a:r>
              <a:rPr lang="en-US" sz="2000" b="1" i="0" dirty="0">
                <a:solidFill>
                  <a:schemeClr val="bg1"/>
                </a:solidFill>
              </a:rPr>
              <a:t>Lord Kelvin</a:t>
            </a:r>
          </a:p>
        </p:txBody>
      </p:sp>
      <p:sp>
        <p:nvSpPr>
          <p:cNvPr id="10" name="TextBox 8"/>
          <p:cNvSpPr txBox="1">
            <a:spLocks noChangeArrowheads="1"/>
          </p:cNvSpPr>
          <p:nvPr/>
        </p:nvSpPr>
        <p:spPr bwMode="auto">
          <a:xfrm>
            <a:off x="7424738" y="3562905"/>
            <a:ext cx="1871662" cy="396875"/>
          </a:xfrm>
          <a:prstGeom prst="rect">
            <a:avLst/>
          </a:prstGeom>
          <a:noFill/>
          <a:ln w="9525">
            <a:noFill/>
            <a:miter lim="800000"/>
            <a:headEnd/>
            <a:tailEnd/>
          </a:ln>
        </p:spPr>
        <p:txBody>
          <a:bodyPr>
            <a:prstTxWarp prst="textNoShape">
              <a:avLst/>
            </a:prstTxWarp>
            <a:spAutoFit/>
          </a:bodyPr>
          <a:lstStyle/>
          <a:p>
            <a:r>
              <a:rPr lang="en-US" sz="2000" b="1" i="0">
                <a:solidFill>
                  <a:schemeClr val="bg1"/>
                </a:solidFill>
              </a:rPr>
              <a:t>Hutton</a:t>
            </a:r>
            <a:endParaRPr lang="en-US" sz="2000" b="1" i="0">
              <a:solidFill>
                <a:schemeClr val="bg1"/>
              </a:solidFill>
              <a:latin typeface="Calibri" charset="0"/>
            </a:endParaRPr>
          </a:p>
        </p:txBody>
      </p:sp>
      <p:sp>
        <p:nvSpPr>
          <p:cNvPr id="11" name="Rectangle 16"/>
          <p:cNvSpPr>
            <a:spLocks noChangeArrowheads="1"/>
          </p:cNvSpPr>
          <p:nvPr/>
        </p:nvSpPr>
        <p:spPr bwMode="auto">
          <a:xfrm>
            <a:off x="5380038" y="3577193"/>
            <a:ext cx="1255712" cy="396875"/>
          </a:xfrm>
          <a:prstGeom prst="rect">
            <a:avLst/>
          </a:prstGeom>
          <a:noFill/>
          <a:ln w="9525">
            <a:noFill/>
            <a:miter lim="800000"/>
            <a:headEnd/>
            <a:tailEnd/>
          </a:ln>
          <a:effectLst/>
        </p:spPr>
        <p:txBody>
          <a:bodyPr wrap="none" anchor="ctr">
            <a:prstTxWarp prst="textNoShape">
              <a:avLst/>
            </a:prstTxWarp>
            <a:spAutoFit/>
          </a:bodyPr>
          <a:lstStyle/>
          <a:p>
            <a:pPr eaLnBrk="0" hangingPunct="0"/>
            <a:r>
              <a:rPr lang="en-US" sz="2000" b="1" i="0">
                <a:solidFill>
                  <a:schemeClr val="bg1"/>
                </a:solidFill>
              </a:rPr>
              <a:t>Huxley </a:t>
            </a:r>
          </a:p>
        </p:txBody>
      </p:sp>
      <p:sp>
        <p:nvSpPr>
          <p:cNvPr id="16" name="Rectangle 15"/>
          <p:cNvSpPr/>
          <p:nvPr/>
        </p:nvSpPr>
        <p:spPr>
          <a:xfrm>
            <a:off x="141288" y="5950803"/>
            <a:ext cx="8774112" cy="830997"/>
          </a:xfrm>
          <a:prstGeom prst="rect">
            <a:avLst/>
          </a:prstGeom>
          <a:ln>
            <a:solidFill>
              <a:srgbClr val="FF0000"/>
            </a:solidFill>
          </a:ln>
        </p:spPr>
        <p:txBody>
          <a:bodyPr wrap="square">
            <a:spAutoFit/>
          </a:bodyPr>
          <a:lstStyle/>
          <a:p>
            <a:pPr defTabSz="914400" fontAlgn="base">
              <a:spcBef>
                <a:spcPct val="0"/>
              </a:spcBef>
              <a:spcAft>
                <a:spcPct val="0"/>
              </a:spcAft>
            </a:pPr>
            <a:r>
              <a:rPr lang="en-US" sz="2400" dirty="0" smtClean="0">
                <a:solidFill>
                  <a:srgbClr val="FF0000"/>
                </a:solidFill>
                <a:latin typeface="Verdana" charset="0"/>
                <a:ea typeface="Arial" charset="0"/>
                <a:cs typeface="Arial" charset="0"/>
                <a:sym typeface="Wingdings" charset="2"/>
              </a:rPr>
              <a:t>Why is there a magnetic field?  Why does it reverse?  What are the consequences for life?</a:t>
            </a:r>
            <a:endParaRPr lang="en-US" sz="2400" dirty="0">
              <a:solidFill>
                <a:srgbClr val="FF0000"/>
              </a:solidFill>
              <a:latin typeface="Verdana" charset="0"/>
              <a:ea typeface="Arial" charset="0"/>
              <a:cs typeface="Arial" charset="0"/>
              <a:sym typeface="Wingdings" charset="2"/>
            </a:endParaRPr>
          </a:p>
        </p:txBody>
      </p:sp>
      <p:pic>
        <p:nvPicPr>
          <p:cNvPr id="55299" name="Picture 3"/>
          <p:cNvPicPr>
            <a:picLocks noChangeAspect="1" noChangeArrowheads="1"/>
          </p:cNvPicPr>
          <p:nvPr/>
        </p:nvPicPr>
        <p:blipFill>
          <a:blip r:embed="rId2"/>
          <a:srcRect/>
          <a:stretch>
            <a:fillRect/>
          </a:stretch>
        </p:blipFill>
        <p:spPr bwMode="auto">
          <a:xfrm>
            <a:off x="0" y="2819400"/>
            <a:ext cx="4064000" cy="3048000"/>
          </a:xfrm>
          <a:prstGeom prst="rect">
            <a:avLst/>
          </a:prstGeom>
          <a:noFill/>
          <a:ln w="9525">
            <a:noFill/>
            <a:miter lim="800000"/>
            <a:headEnd/>
            <a:tailEnd/>
          </a:ln>
          <a:effectLst/>
        </p:spPr>
      </p:pic>
      <p:pic>
        <p:nvPicPr>
          <p:cNvPr id="55300" name="Picture 4"/>
          <p:cNvPicPr>
            <a:picLocks noChangeAspect="1" noChangeArrowheads="1"/>
          </p:cNvPicPr>
          <p:nvPr/>
        </p:nvPicPr>
        <p:blipFill>
          <a:blip r:embed="rId3"/>
          <a:srcRect/>
          <a:stretch>
            <a:fillRect/>
          </a:stretch>
        </p:blipFill>
        <p:spPr bwMode="auto">
          <a:xfrm>
            <a:off x="1828800" y="685800"/>
            <a:ext cx="1600200" cy="1880713"/>
          </a:xfrm>
          <a:prstGeom prst="rect">
            <a:avLst/>
          </a:prstGeom>
          <a:noFill/>
          <a:ln w="9525">
            <a:noFill/>
            <a:miter lim="800000"/>
            <a:headEnd/>
            <a:tailEnd/>
          </a:ln>
          <a:effectLst/>
        </p:spPr>
      </p:pic>
      <p:pic>
        <p:nvPicPr>
          <p:cNvPr id="55302" name="Picture 6"/>
          <p:cNvPicPr>
            <a:picLocks noChangeAspect="1" noChangeArrowheads="1"/>
          </p:cNvPicPr>
          <p:nvPr/>
        </p:nvPicPr>
        <p:blipFill>
          <a:blip r:embed="rId4"/>
          <a:srcRect/>
          <a:stretch>
            <a:fillRect/>
          </a:stretch>
        </p:blipFill>
        <p:spPr bwMode="auto">
          <a:xfrm>
            <a:off x="141288" y="533400"/>
            <a:ext cx="1715604" cy="1981200"/>
          </a:xfrm>
          <a:prstGeom prst="rect">
            <a:avLst/>
          </a:prstGeom>
          <a:noFill/>
          <a:ln w="9525">
            <a:noFill/>
            <a:miter lim="800000"/>
            <a:headEnd/>
            <a:tailEnd/>
          </a:ln>
          <a:effectLst/>
        </p:spPr>
      </p:pic>
      <p:pic>
        <p:nvPicPr>
          <p:cNvPr id="55303" name="Picture 7"/>
          <p:cNvPicPr>
            <a:picLocks noChangeAspect="1" noChangeArrowheads="1"/>
          </p:cNvPicPr>
          <p:nvPr/>
        </p:nvPicPr>
        <p:blipFill>
          <a:blip r:embed="rId5"/>
          <a:srcRect/>
          <a:stretch>
            <a:fillRect/>
          </a:stretch>
        </p:blipFill>
        <p:spPr bwMode="auto">
          <a:xfrm>
            <a:off x="4633436" y="381000"/>
            <a:ext cx="4510564" cy="5029200"/>
          </a:xfrm>
          <a:prstGeom prst="rect">
            <a:avLst/>
          </a:prstGeom>
          <a:noFill/>
          <a:ln w="9525">
            <a:noFill/>
            <a:miter lim="800000"/>
            <a:headEnd/>
            <a:tailEnd/>
          </a:ln>
          <a:effectLst/>
        </p:spPr>
      </p:pic>
      <p:sp>
        <p:nvSpPr>
          <p:cNvPr id="2" name="TextBox 1"/>
          <p:cNvSpPr txBox="1"/>
          <p:nvPr/>
        </p:nvSpPr>
        <p:spPr>
          <a:xfrm>
            <a:off x="3006970" y="39469"/>
            <a:ext cx="2813541" cy="646331"/>
          </a:xfrm>
          <a:prstGeom prst="rect">
            <a:avLst/>
          </a:prstGeom>
          <a:noFill/>
        </p:spPr>
        <p:txBody>
          <a:bodyPr wrap="none" rtlCol="0">
            <a:spAutoFit/>
          </a:bodyPr>
          <a:lstStyle/>
          <a:p>
            <a:r>
              <a:rPr lang="en-US" sz="3600" dirty="0" smtClean="0">
                <a:solidFill>
                  <a:srgbClr val="FF0000"/>
                </a:solidFill>
              </a:rPr>
              <a:t>Earth dynamo</a:t>
            </a:r>
            <a:endParaRPr lang="en-US" sz="3600" dirty="0">
              <a:solidFill>
                <a:srgbClr val="FF0000"/>
              </a:solidFill>
            </a:endParaRPr>
          </a:p>
        </p:txBody>
      </p:sp>
    </p:spTree>
    <p:extLst>
      <p:ext uri="{BB962C8B-B14F-4D97-AF65-F5344CB8AC3E}">
        <p14:creationId xmlns:p14="http://schemas.microsoft.com/office/powerpoint/2010/main" val="40056961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6200" y="5562600"/>
            <a:ext cx="6172200" cy="1200328"/>
          </a:xfrm>
          <a:prstGeom prst="rect">
            <a:avLst/>
          </a:prstGeom>
          <a:ln>
            <a:noFill/>
          </a:ln>
        </p:spPr>
        <p:txBody>
          <a:bodyPr wrap="square">
            <a:spAutoFit/>
          </a:bodyPr>
          <a:lstStyle/>
          <a:p>
            <a:pPr defTabSz="914400" fontAlgn="base">
              <a:spcBef>
                <a:spcPct val="0"/>
              </a:spcBef>
              <a:spcAft>
                <a:spcPct val="0"/>
              </a:spcAft>
            </a:pPr>
            <a:r>
              <a:rPr lang="en-US" sz="2400" dirty="0" smtClean="0">
                <a:solidFill>
                  <a:srgbClr val="0000FF"/>
                </a:solidFill>
                <a:latin typeface="Verdana" charset="0"/>
                <a:ea typeface="Arial" charset="0"/>
                <a:cs typeface="Arial" charset="0"/>
                <a:sym typeface="Wingdings" charset="2"/>
              </a:rPr>
              <a:t>Identifying the crust-mantle boundary, mantle-core boundary and inner core, from seismic waves</a:t>
            </a:r>
            <a:endParaRPr lang="en-US" sz="2400" dirty="0">
              <a:solidFill>
                <a:srgbClr val="0000FF"/>
              </a:solidFill>
              <a:latin typeface="Verdana" charset="0"/>
              <a:ea typeface="Arial" charset="0"/>
              <a:cs typeface="Arial" charset="0"/>
              <a:sym typeface="Wingdings" charset="2"/>
            </a:endParaRPr>
          </a:p>
        </p:txBody>
      </p:sp>
      <p:sp>
        <p:nvSpPr>
          <p:cNvPr id="2" name="TextBox 1"/>
          <p:cNvSpPr txBox="1"/>
          <p:nvPr/>
        </p:nvSpPr>
        <p:spPr>
          <a:xfrm>
            <a:off x="0" y="39469"/>
            <a:ext cx="9131300" cy="646331"/>
          </a:xfrm>
          <a:prstGeom prst="rect">
            <a:avLst/>
          </a:prstGeom>
          <a:noFill/>
        </p:spPr>
        <p:txBody>
          <a:bodyPr wrap="square" rtlCol="0">
            <a:spAutoFit/>
          </a:bodyPr>
          <a:lstStyle/>
          <a:p>
            <a:pPr algn="ctr"/>
            <a:r>
              <a:rPr lang="en-US" sz="3600" dirty="0" smtClean="0">
                <a:solidFill>
                  <a:srgbClr val="FF0000"/>
                </a:solidFill>
              </a:rPr>
              <a:t>Earth structure from Seismic measurements</a:t>
            </a:r>
            <a:endParaRPr lang="en-US" sz="3600" dirty="0">
              <a:solidFill>
                <a:srgbClr val="FF0000"/>
              </a:solidFill>
            </a:endParaRPr>
          </a:p>
        </p:txBody>
      </p:sp>
      <p:pic>
        <p:nvPicPr>
          <p:cNvPr id="3" name="Picture 2" descr="raypath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7162" y="797701"/>
            <a:ext cx="3214253" cy="3214253"/>
          </a:xfrm>
          <a:prstGeom prst="rect">
            <a:avLst/>
          </a:prstGeom>
        </p:spPr>
      </p:pic>
      <p:pic>
        <p:nvPicPr>
          <p:cNvPr id="5" name="Picture 4" descr="plate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79" y="807634"/>
            <a:ext cx="4662371" cy="3204320"/>
          </a:xfrm>
          <a:prstGeom prst="rect">
            <a:avLst/>
          </a:prstGeom>
        </p:spPr>
      </p:pic>
      <p:pic>
        <p:nvPicPr>
          <p:cNvPr id="6" name="Picture 5" descr="body_surf_wv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3956" y="4248210"/>
            <a:ext cx="2597459" cy="2152590"/>
          </a:xfrm>
          <a:prstGeom prst="rect">
            <a:avLst/>
          </a:prstGeom>
        </p:spPr>
      </p:pic>
      <p:sp>
        <p:nvSpPr>
          <p:cNvPr id="7" name="Rectangle 6"/>
          <p:cNvSpPr/>
          <p:nvPr/>
        </p:nvSpPr>
        <p:spPr>
          <a:xfrm>
            <a:off x="3733801" y="5029200"/>
            <a:ext cx="2971799" cy="400110"/>
          </a:xfrm>
          <a:prstGeom prst="rect">
            <a:avLst/>
          </a:prstGeom>
        </p:spPr>
        <p:txBody>
          <a:bodyPr wrap="square">
            <a:spAutoFit/>
          </a:bodyPr>
          <a:lstStyle/>
          <a:p>
            <a:r>
              <a:rPr lang="en-US" sz="1000" dirty="0">
                <a:hlinkClick r:id="rId5"/>
              </a:rPr>
              <a:t>http://eqseis.geosc.psu.edu/~cammon/HTML/Classes/IntroQuakes/Notes/</a:t>
            </a:r>
            <a:r>
              <a:rPr lang="en-US" sz="1000" dirty="0" smtClean="0">
                <a:hlinkClick r:id="rId5"/>
              </a:rPr>
              <a:t>waves_and_interior.html</a:t>
            </a:r>
            <a:r>
              <a:rPr lang="en-US" sz="1000" dirty="0" smtClean="0"/>
              <a:t> </a:t>
            </a:r>
            <a:endParaRPr lang="en-US" sz="1000" dirty="0"/>
          </a:p>
        </p:txBody>
      </p:sp>
      <p:sp>
        <p:nvSpPr>
          <p:cNvPr id="4" name="Rectangle 3"/>
          <p:cNvSpPr/>
          <p:nvPr/>
        </p:nvSpPr>
        <p:spPr>
          <a:xfrm>
            <a:off x="3505200" y="3484602"/>
            <a:ext cx="2819400" cy="553998"/>
          </a:xfrm>
          <a:prstGeom prst="rect">
            <a:avLst/>
          </a:prstGeom>
        </p:spPr>
        <p:txBody>
          <a:bodyPr wrap="square">
            <a:spAutoFit/>
          </a:bodyPr>
          <a:lstStyle/>
          <a:p>
            <a:r>
              <a:rPr lang="en-US" sz="1000" dirty="0">
                <a:hlinkClick r:id="rId6"/>
              </a:rPr>
              <a:t>http://geophysics.ou.edu/solid_earth/notes/seismology/seismo_interior/</a:t>
            </a:r>
            <a:r>
              <a:rPr lang="en-US" sz="1000" dirty="0" smtClean="0">
                <a:hlinkClick r:id="rId6"/>
              </a:rPr>
              <a:t>seismo_interior.html</a:t>
            </a:r>
            <a:r>
              <a:rPr lang="en-US" sz="1000" dirty="0" smtClean="0"/>
              <a:t> a</a:t>
            </a:r>
            <a:endParaRPr lang="en-US" sz="1000" dirty="0"/>
          </a:p>
        </p:txBody>
      </p:sp>
    </p:spTree>
    <p:extLst>
      <p:ext uri="{BB962C8B-B14F-4D97-AF65-F5344CB8AC3E}">
        <p14:creationId xmlns:p14="http://schemas.microsoft.com/office/powerpoint/2010/main" val="8545603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9469"/>
            <a:ext cx="9131300" cy="646331"/>
          </a:xfrm>
          <a:prstGeom prst="rect">
            <a:avLst/>
          </a:prstGeom>
          <a:noFill/>
        </p:spPr>
        <p:txBody>
          <a:bodyPr wrap="square" rtlCol="0">
            <a:spAutoFit/>
          </a:bodyPr>
          <a:lstStyle/>
          <a:p>
            <a:pPr algn="ctr"/>
            <a:r>
              <a:rPr lang="en-US" sz="3600" dirty="0" smtClean="0">
                <a:solidFill>
                  <a:srgbClr val="FF0000"/>
                </a:solidFill>
              </a:rPr>
              <a:t>(True!) Polar </a:t>
            </a:r>
            <a:r>
              <a:rPr lang="en-US" sz="3600" dirty="0">
                <a:solidFill>
                  <a:srgbClr val="FF0000"/>
                </a:solidFill>
              </a:rPr>
              <a:t>W</a:t>
            </a:r>
            <a:r>
              <a:rPr lang="en-US" sz="3600" dirty="0" smtClean="0">
                <a:solidFill>
                  <a:srgbClr val="FF0000"/>
                </a:solidFill>
              </a:rPr>
              <a:t>ander</a:t>
            </a:r>
            <a:endParaRPr lang="en-US" sz="3600" dirty="0">
              <a:solidFill>
                <a:srgbClr val="FF0000"/>
              </a:solidFill>
            </a:endParaRPr>
          </a:p>
        </p:txBody>
      </p:sp>
      <p:pic>
        <p:nvPicPr>
          <p:cNvPr id="8" name="Picture 7" descr="440px-True_polar_wan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609599"/>
            <a:ext cx="4724400" cy="2619895"/>
          </a:xfrm>
          <a:prstGeom prst="rect">
            <a:avLst/>
          </a:prstGeom>
        </p:spPr>
      </p:pic>
      <p:sp>
        <p:nvSpPr>
          <p:cNvPr id="9" name="TextBox 8"/>
          <p:cNvSpPr txBox="1"/>
          <p:nvPr/>
        </p:nvSpPr>
        <p:spPr>
          <a:xfrm>
            <a:off x="4419600" y="2860162"/>
            <a:ext cx="1081509" cy="369332"/>
          </a:xfrm>
          <a:prstGeom prst="rect">
            <a:avLst/>
          </a:prstGeom>
          <a:noFill/>
        </p:spPr>
        <p:txBody>
          <a:bodyPr wrap="none" rtlCol="0">
            <a:spAutoFit/>
          </a:bodyPr>
          <a:lstStyle/>
          <a:p>
            <a:r>
              <a:rPr lang="en-US" dirty="0" err="1" smtClean="0"/>
              <a:t>wikipedia</a:t>
            </a:r>
            <a:endParaRPr lang="en-US" dirty="0"/>
          </a:p>
        </p:txBody>
      </p:sp>
      <p:pic>
        <p:nvPicPr>
          <p:cNvPr id="10" name="Picture 9" descr="tpw_theo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8" y="2446207"/>
            <a:ext cx="3034632" cy="3137501"/>
          </a:xfrm>
          <a:prstGeom prst="rect">
            <a:avLst/>
          </a:prstGeom>
        </p:spPr>
      </p:pic>
      <p:sp>
        <p:nvSpPr>
          <p:cNvPr id="11" name="TextBox 10"/>
          <p:cNvSpPr txBox="1"/>
          <p:nvPr/>
        </p:nvSpPr>
        <p:spPr>
          <a:xfrm>
            <a:off x="34758" y="5619690"/>
            <a:ext cx="1807411" cy="400110"/>
          </a:xfrm>
          <a:prstGeom prst="rect">
            <a:avLst/>
          </a:prstGeom>
          <a:noFill/>
        </p:spPr>
        <p:txBody>
          <a:bodyPr wrap="square" rtlCol="0">
            <a:spAutoFit/>
          </a:bodyPr>
          <a:lstStyle/>
          <a:p>
            <a:r>
              <a:rPr lang="en-US" sz="1000" dirty="0">
                <a:hlinkClick r:id="rId4"/>
              </a:rPr>
              <a:t>http://geoweb.princeton.edu/people/maloof/</a:t>
            </a:r>
            <a:r>
              <a:rPr lang="en-US" sz="1000" dirty="0" smtClean="0">
                <a:hlinkClick r:id="rId4"/>
              </a:rPr>
              <a:t>tpw.html</a:t>
            </a:r>
            <a:r>
              <a:rPr lang="en-US" sz="1000" dirty="0" smtClean="0"/>
              <a:t> </a:t>
            </a:r>
            <a:endParaRPr lang="en-US" sz="1000" dirty="0"/>
          </a:p>
        </p:txBody>
      </p:sp>
      <p:sp>
        <p:nvSpPr>
          <p:cNvPr id="15" name="Rectangle 14"/>
          <p:cNvSpPr/>
          <p:nvPr/>
        </p:nvSpPr>
        <p:spPr>
          <a:xfrm>
            <a:off x="3332083" y="3716685"/>
            <a:ext cx="5799217" cy="3046988"/>
          </a:xfrm>
          <a:prstGeom prst="rect">
            <a:avLst/>
          </a:prstGeom>
        </p:spPr>
        <p:txBody>
          <a:bodyPr wrap="square">
            <a:spAutoFit/>
          </a:bodyPr>
          <a:lstStyle/>
          <a:p>
            <a:r>
              <a:rPr lang="en-US" sz="2400" dirty="0" smtClean="0">
                <a:solidFill>
                  <a:srgbClr val="0000FF"/>
                </a:solidFill>
              </a:rPr>
              <a:t>(Wikipedia</a:t>
            </a:r>
            <a:r>
              <a:rPr lang="en-US" sz="2400" dirty="0">
                <a:solidFill>
                  <a:srgbClr val="0000FF"/>
                </a:solidFill>
              </a:rPr>
              <a:t>)</a:t>
            </a:r>
            <a:r>
              <a:rPr lang="en-US" sz="2400" dirty="0" smtClean="0">
                <a:solidFill>
                  <a:srgbClr val="0000FF"/>
                </a:solidFill>
              </a:rPr>
              <a:t> TPW: a </a:t>
            </a:r>
            <a:r>
              <a:rPr lang="en-US" sz="2400" dirty="0">
                <a:solidFill>
                  <a:srgbClr val="0000FF"/>
                </a:solidFill>
              </a:rPr>
              <a:t>solid-body rotation of a planet </a:t>
            </a:r>
            <a:r>
              <a:rPr lang="en-US" sz="2400" dirty="0" smtClean="0">
                <a:solidFill>
                  <a:srgbClr val="0000FF"/>
                </a:solidFill>
              </a:rPr>
              <a:t>with </a:t>
            </a:r>
            <a:r>
              <a:rPr lang="en-US" sz="2400" dirty="0">
                <a:solidFill>
                  <a:srgbClr val="0000FF"/>
                </a:solidFill>
              </a:rPr>
              <a:t>respect to its spin axis, causing the geographic locations of </a:t>
            </a:r>
            <a:r>
              <a:rPr lang="en-US" sz="2400" dirty="0" smtClean="0">
                <a:solidFill>
                  <a:srgbClr val="0000FF"/>
                </a:solidFill>
              </a:rPr>
              <a:t>the poles </a:t>
            </a:r>
            <a:r>
              <a:rPr lang="en-US" sz="2400" dirty="0">
                <a:solidFill>
                  <a:srgbClr val="0000FF"/>
                </a:solidFill>
              </a:rPr>
              <a:t>to </a:t>
            </a:r>
            <a:r>
              <a:rPr lang="en-US" sz="2400" dirty="0" smtClean="0">
                <a:solidFill>
                  <a:srgbClr val="0000FF"/>
                </a:solidFill>
              </a:rPr>
              <a:t>"</a:t>
            </a:r>
            <a:r>
              <a:rPr lang="en-US" sz="2400" dirty="0">
                <a:solidFill>
                  <a:srgbClr val="0000FF"/>
                </a:solidFill>
              </a:rPr>
              <a:t>wander". In a stable state, </a:t>
            </a:r>
            <a:r>
              <a:rPr lang="en-US" sz="2400" dirty="0" smtClean="0">
                <a:solidFill>
                  <a:srgbClr val="0000FF"/>
                </a:solidFill>
              </a:rPr>
              <a:t>largest moment </a:t>
            </a:r>
            <a:r>
              <a:rPr lang="en-US" sz="2400" dirty="0">
                <a:solidFill>
                  <a:srgbClr val="0000FF"/>
                </a:solidFill>
              </a:rPr>
              <a:t>of inertia axis is aligned with </a:t>
            </a:r>
            <a:r>
              <a:rPr lang="en-US" sz="2400" dirty="0" smtClean="0">
                <a:solidFill>
                  <a:srgbClr val="0000FF"/>
                </a:solidFill>
              </a:rPr>
              <a:t>spin axis, with smaller </a:t>
            </a:r>
            <a:r>
              <a:rPr lang="en-US" sz="2400" dirty="0">
                <a:solidFill>
                  <a:srgbClr val="0000FF"/>
                </a:solidFill>
              </a:rPr>
              <a:t>two moment of inertia axes lying in the plane of </a:t>
            </a:r>
            <a:r>
              <a:rPr lang="en-US" sz="2400" dirty="0" smtClean="0">
                <a:solidFill>
                  <a:srgbClr val="0000FF"/>
                </a:solidFill>
              </a:rPr>
              <a:t>equator</a:t>
            </a:r>
            <a:r>
              <a:rPr lang="en-US" sz="2400" dirty="0">
                <a:solidFill>
                  <a:srgbClr val="0000FF"/>
                </a:solidFill>
              </a:rPr>
              <a:t>. When this is not the </a:t>
            </a:r>
            <a:r>
              <a:rPr lang="en-US" sz="2400" dirty="0" smtClean="0">
                <a:solidFill>
                  <a:srgbClr val="0000FF"/>
                </a:solidFill>
              </a:rPr>
              <a:t>case (continental drift), TPW </a:t>
            </a:r>
            <a:r>
              <a:rPr lang="en-US" sz="2400" dirty="0">
                <a:solidFill>
                  <a:srgbClr val="0000FF"/>
                </a:solidFill>
              </a:rPr>
              <a:t>will </a:t>
            </a:r>
            <a:r>
              <a:rPr lang="en-US" sz="2400" dirty="0" smtClean="0">
                <a:solidFill>
                  <a:srgbClr val="0000FF"/>
                </a:solidFill>
              </a:rPr>
              <a:t>occur.</a:t>
            </a:r>
            <a:endParaRPr lang="en-US" sz="2400" dirty="0">
              <a:solidFill>
                <a:srgbClr val="0000FF"/>
              </a:solidFill>
            </a:endParaRPr>
          </a:p>
        </p:txBody>
      </p:sp>
    </p:spTree>
    <p:extLst>
      <p:ext uri="{BB962C8B-B14F-4D97-AF65-F5344CB8AC3E}">
        <p14:creationId xmlns:p14="http://schemas.microsoft.com/office/powerpoint/2010/main" val="20405303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2" name="Rectangle 12"/>
          <p:cNvSpPr>
            <a:spLocks noGrp="1" noChangeArrowheads="1"/>
          </p:cNvSpPr>
          <p:nvPr>
            <p:ph type="body" idx="1"/>
          </p:nvPr>
        </p:nvSpPr>
        <p:spPr>
          <a:xfrm>
            <a:off x="4930775" y="0"/>
            <a:ext cx="4213225" cy="1905000"/>
          </a:xfrm>
          <a:noFill/>
          <a:ln/>
        </p:spPr>
        <p:txBody>
          <a:bodyPr lIns="0" tIns="0" rIns="0" bIns="0"/>
          <a:lstStyle/>
          <a:p>
            <a:pPr marL="425450" indent="-320675" defTabSz="449263">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6613" algn="l"/>
                <a:tab pos="7634288" algn="l"/>
                <a:tab pos="8083550" algn="l"/>
                <a:tab pos="8532813" algn="l"/>
                <a:tab pos="8982075" algn="l"/>
              </a:tabLst>
            </a:pPr>
            <a:r>
              <a:rPr lang="en-GB" sz="2400" dirty="0">
                <a:solidFill>
                  <a:srgbClr val="0000FF"/>
                </a:solidFill>
              </a:rPr>
              <a:t>Transport: 20 </a:t>
            </a:r>
            <a:r>
              <a:rPr lang="en-GB" sz="2400" dirty="0" err="1">
                <a:solidFill>
                  <a:srgbClr val="0000FF"/>
                </a:solidFill>
                <a:latin typeface="Symbol" charset="2"/>
              </a:rPr>
              <a:t></a:t>
            </a:r>
            <a:r>
              <a:rPr lang="en-GB" sz="2400" dirty="0">
                <a:solidFill>
                  <a:srgbClr val="0000FF"/>
                </a:solidFill>
              </a:rPr>
              <a:t> world rivers combined.  Heats Europe…?</a:t>
            </a:r>
          </a:p>
          <a:p>
            <a:pPr marL="425450" indent="-320675" defTabSz="449263">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6613" algn="l"/>
                <a:tab pos="7634288" algn="l"/>
                <a:tab pos="8083550" algn="l"/>
                <a:tab pos="8532813" algn="l"/>
                <a:tab pos="8982075" algn="l"/>
              </a:tabLst>
            </a:pPr>
            <a:r>
              <a:rPr lang="en-GB" sz="2400" dirty="0">
                <a:solidFill>
                  <a:srgbClr val="008000"/>
                </a:solidFill>
              </a:rPr>
              <a:t>Driven by gradients of temperature and salt concentration in ocean</a:t>
            </a:r>
          </a:p>
          <a:p>
            <a:pPr marL="425450" indent="-320675" defTabSz="449263">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6613" algn="l"/>
                <a:tab pos="7634288" algn="l"/>
                <a:tab pos="8083550" algn="l"/>
                <a:tab pos="8532813" algn="l"/>
                <a:tab pos="8982075" algn="l"/>
              </a:tabLst>
            </a:pPr>
            <a:endParaRPr lang="en-US" sz="2400" dirty="0">
              <a:solidFill>
                <a:srgbClr val="000000"/>
              </a:solidFill>
            </a:endParaRPr>
          </a:p>
        </p:txBody>
      </p:sp>
      <p:sp>
        <p:nvSpPr>
          <p:cNvPr id="5134" name="Text Box 14"/>
          <p:cNvSpPr txBox="1">
            <a:spLocks noChangeArrowheads="1"/>
          </p:cNvSpPr>
          <p:nvPr/>
        </p:nvSpPr>
        <p:spPr bwMode="auto">
          <a:xfrm>
            <a:off x="0" y="5105400"/>
            <a:ext cx="5219700" cy="1140954"/>
          </a:xfrm>
          <a:prstGeom prst="rect">
            <a:avLst/>
          </a:prstGeom>
          <a:noFill/>
          <a:ln w="9525">
            <a:noFill/>
            <a:miter lim="800000"/>
            <a:headEnd/>
            <a:tailEnd/>
          </a:ln>
        </p:spPr>
        <p:txBody>
          <a:bodyPr lIns="90000" tIns="46800" rIns="90000" bIns="46800" anchor="ctr">
            <a:prstTxWarp prst="textNoShape">
              <a:avLst/>
            </a:prstTxWarp>
            <a:spAutoFit/>
          </a:bodyPr>
          <a:lstStyle/>
          <a:p>
            <a:pPr algn="ctr" hangingPunct="0">
              <a:buClr>
                <a:srgbClr val="000000"/>
              </a:buClr>
              <a:buSzPct val="45000"/>
              <a:buFont typeface="StarSymbo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a:solidFill>
                  <a:srgbClr val="000000"/>
                </a:solidFill>
                <a:latin typeface="Nimbus Roman No9 L" pitchFamily="16" charset="0"/>
              </a:rPr>
              <a:t>A winter scene in Europe's Little Ice Age, 14th Century </a:t>
            </a:r>
          </a:p>
          <a:p>
            <a:pPr algn="ctr" hangingPunct="0">
              <a:buClr>
                <a:srgbClr val="000000"/>
              </a:buClr>
              <a:buSzPct val="45000"/>
              <a:buFont typeface="StarSymbo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00000"/>
                </a:solidFill>
                <a:latin typeface="Nimbus Roman No9 L" pitchFamily="16" charset="0"/>
              </a:rPr>
              <a:t>Artist: Pieter </a:t>
            </a:r>
            <a:r>
              <a:rPr lang="en-GB" sz="2000" dirty="0" err="1">
                <a:solidFill>
                  <a:srgbClr val="000000"/>
                </a:solidFill>
                <a:latin typeface="Nimbus Roman No9 L" pitchFamily="16" charset="0"/>
              </a:rPr>
              <a:t>Breugel</a:t>
            </a:r>
            <a:r>
              <a:rPr lang="en-GB" sz="2000" dirty="0">
                <a:solidFill>
                  <a:srgbClr val="000000"/>
                </a:solidFill>
                <a:latin typeface="Nimbus Roman No9 L" pitchFamily="16" charset="0"/>
              </a:rPr>
              <a:t> the Elder. </a:t>
            </a:r>
          </a:p>
        </p:txBody>
      </p:sp>
      <p:pic>
        <p:nvPicPr>
          <p:cNvPr id="5135" name="Picture 15"/>
          <p:cNvPicPr>
            <a:picLocks noChangeAspect="1" noChangeArrowheads="1"/>
          </p:cNvPicPr>
          <p:nvPr/>
        </p:nvPicPr>
        <p:blipFill>
          <a:blip r:embed="rId2"/>
          <a:srcRect/>
          <a:stretch>
            <a:fillRect/>
          </a:stretch>
        </p:blipFill>
        <p:spPr bwMode="auto">
          <a:xfrm>
            <a:off x="0" y="1905000"/>
            <a:ext cx="5181600" cy="3238500"/>
          </a:xfrm>
          <a:prstGeom prst="rect">
            <a:avLst/>
          </a:prstGeom>
          <a:noFill/>
        </p:spPr>
      </p:pic>
      <p:sp>
        <p:nvSpPr>
          <p:cNvPr id="5136" name="Text Box 16"/>
          <p:cNvSpPr txBox="1">
            <a:spLocks noChangeArrowheads="1"/>
          </p:cNvSpPr>
          <p:nvPr/>
        </p:nvSpPr>
        <p:spPr bwMode="auto">
          <a:xfrm>
            <a:off x="5334000" y="1981200"/>
            <a:ext cx="3810000" cy="1571842"/>
          </a:xfrm>
          <a:prstGeom prst="rect">
            <a:avLst/>
          </a:prstGeom>
          <a:noFill/>
          <a:ln w="9525">
            <a:noFill/>
            <a:miter lim="800000"/>
            <a:headEnd/>
            <a:tailEnd/>
          </a:ln>
        </p:spPr>
        <p:txBody>
          <a:bodyPr lIns="90000" tIns="46800" rIns="90000" bIns="46800">
            <a:prstTxWarp prst="textNoShape">
              <a:avLst/>
            </a:prstTxWarp>
            <a:spAutoFit/>
          </a:bodyPr>
          <a:lstStyle/>
          <a:p>
            <a:pPr hangingPunct="0">
              <a:buClr>
                <a:srgbClr val="000000"/>
              </a:buClr>
              <a:buSzPct val="4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smtClean="0">
                <a:solidFill>
                  <a:srgbClr val="FF0000"/>
                </a:solidFill>
                <a:latin typeface="Nimbus Roman No9 L" pitchFamily="16" charset="0"/>
              </a:rPr>
              <a:t>Can </a:t>
            </a:r>
            <a:r>
              <a:rPr lang="en-GB" sz="2400" dirty="0">
                <a:solidFill>
                  <a:srgbClr val="FF0000"/>
                </a:solidFill>
                <a:latin typeface="Nimbus Roman No9 L" pitchFamily="16" charset="0"/>
              </a:rPr>
              <a:t>become unstable, multiple </a:t>
            </a:r>
            <a:r>
              <a:rPr lang="en-GB" sz="2400" dirty="0" err="1">
                <a:solidFill>
                  <a:srgbClr val="FF0000"/>
                </a:solidFill>
                <a:latin typeface="Nimbus Roman No9 L" pitchFamily="16" charset="0"/>
              </a:rPr>
              <a:t>equilibria</a:t>
            </a:r>
            <a:r>
              <a:rPr lang="en-GB" sz="2400" dirty="0">
                <a:solidFill>
                  <a:srgbClr val="FF0000"/>
                </a:solidFill>
                <a:latin typeface="Nimbus Roman No9 L" pitchFamily="16" charset="0"/>
              </a:rPr>
              <a:t>… affects climate on</a:t>
            </a:r>
            <a:r>
              <a:rPr lang="en-GB" sz="2400" dirty="0" smtClean="0">
                <a:solidFill>
                  <a:srgbClr val="FF0000"/>
                </a:solidFill>
                <a:latin typeface="Nimbus Roman No9 L" pitchFamily="16" charset="0"/>
              </a:rPr>
              <a:t> a time scale of </a:t>
            </a:r>
            <a:r>
              <a:rPr lang="en-GB" sz="2400" dirty="0">
                <a:solidFill>
                  <a:srgbClr val="FF0000"/>
                </a:solidFill>
                <a:latin typeface="Nimbus Roman No9 L" pitchFamily="16" charset="0"/>
              </a:rPr>
              <a:t>100yr</a:t>
            </a:r>
          </a:p>
        </p:txBody>
      </p:sp>
      <p:pic>
        <p:nvPicPr>
          <p:cNvPr id="5137" name="Picture 17" descr="Untitled"/>
          <p:cNvPicPr>
            <a:picLocks noChangeAspect="1" noChangeArrowheads="1"/>
          </p:cNvPicPr>
          <p:nvPr/>
        </p:nvPicPr>
        <p:blipFill>
          <a:blip r:embed="rId3"/>
          <a:srcRect/>
          <a:stretch>
            <a:fillRect/>
          </a:stretch>
        </p:blipFill>
        <p:spPr bwMode="auto">
          <a:xfrm>
            <a:off x="5334000" y="3886200"/>
            <a:ext cx="3810000" cy="2654300"/>
          </a:xfrm>
          <a:prstGeom prst="rect">
            <a:avLst/>
          </a:prstGeom>
          <a:noFill/>
        </p:spPr>
      </p:pic>
      <p:sp>
        <p:nvSpPr>
          <p:cNvPr id="8" name="Text Box 1"/>
          <p:cNvSpPr txBox="1">
            <a:spLocks noChangeArrowheads="1"/>
          </p:cNvSpPr>
          <p:nvPr/>
        </p:nvSpPr>
        <p:spPr bwMode="auto">
          <a:xfrm>
            <a:off x="0" y="76200"/>
            <a:ext cx="9144000" cy="609600"/>
          </a:xfrm>
          <a:prstGeom prst="rect">
            <a:avLst/>
          </a:prstGeom>
          <a:noFill/>
          <a:ln w="9525">
            <a:noFill/>
            <a:round/>
            <a:headEnd/>
            <a:tailEnd/>
          </a:ln>
          <a:effectLst/>
        </p:spPr>
        <p:txBody>
          <a:bodyPr anchor="ctr">
            <a:prstTxWarp prst="textNoShape">
              <a:avLst/>
            </a:prstTxWarp>
          </a:bodyPr>
          <a:lstStyle/>
          <a:p>
            <a:pPr algn="ctr">
              <a:lnSpc>
                <a:spcPct val="100000"/>
              </a:lnSpc>
              <a:buClr>
                <a:srgbClr val="000000"/>
              </a:buClr>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200" dirty="0">
              <a:solidFill>
                <a:srgbClr val="FF0000"/>
              </a:solidFill>
              <a:latin typeface="Arial"/>
              <a:ea typeface="Arial" charset="0"/>
              <a:cs typeface="Arial"/>
            </a:endParaRPr>
          </a:p>
        </p:txBody>
      </p:sp>
      <p:sp>
        <p:nvSpPr>
          <p:cNvPr id="9" name="Title 8"/>
          <p:cNvSpPr>
            <a:spLocks noGrp="1"/>
          </p:cNvSpPr>
          <p:nvPr>
            <p:ph type="title"/>
          </p:nvPr>
        </p:nvSpPr>
        <p:spPr>
          <a:xfrm>
            <a:off x="0" y="114300"/>
            <a:ext cx="4343400" cy="1409700"/>
          </a:xfrm>
        </p:spPr>
        <p:txBody>
          <a:bodyPr>
            <a:noAutofit/>
          </a:bodyPr>
          <a:lstStyle/>
          <a:p>
            <a:r>
              <a:rPr lang="en-GB" dirty="0" smtClean="0">
                <a:solidFill>
                  <a:srgbClr val="FF0000"/>
                </a:solidFill>
                <a:latin typeface="Arial"/>
                <a:ea typeface="Arial" charset="0"/>
                <a:cs typeface="Arial"/>
              </a:rPr>
              <a:t>Thermohaline circulation</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LM_Fig8_2_1"/>
          <p:cNvPicPr>
            <a:picLocks noChangeAspect="1" noChangeArrowheads="1"/>
          </p:cNvPicPr>
          <p:nvPr/>
        </p:nvPicPr>
        <p:blipFill>
          <a:blip r:embed="rId2"/>
          <a:srcRect/>
          <a:stretch>
            <a:fillRect/>
          </a:stretch>
        </p:blipFill>
        <p:spPr bwMode="auto">
          <a:xfrm>
            <a:off x="4229100" y="0"/>
            <a:ext cx="4914900" cy="2495550"/>
          </a:xfrm>
          <a:prstGeom prst="rect">
            <a:avLst/>
          </a:prstGeom>
          <a:noFill/>
        </p:spPr>
      </p:pic>
      <p:pic>
        <p:nvPicPr>
          <p:cNvPr id="7175" name="Picture 7" descr="LM_Fig8_1_3"/>
          <p:cNvPicPr>
            <a:picLocks noChangeAspect="1" noChangeArrowheads="1"/>
          </p:cNvPicPr>
          <p:nvPr/>
        </p:nvPicPr>
        <p:blipFill>
          <a:blip r:embed="rId3"/>
          <a:srcRect/>
          <a:stretch>
            <a:fillRect/>
          </a:stretch>
        </p:blipFill>
        <p:spPr bwMode="auto">
          <a:xfrm>
            <a:off x="168275" y="2057400"/>
            <a:ext cx="2747205" cy="4648200"/>
          </a:xfrm>
          <a:prstGeom prst="rect">
            <a:avLst/>
          </a:prstGeom>
          <a:noFill/>
        </p:spPr>
      </p:pic>
      <p:pic>
        <p:nvPicPr>
          <p:cNvPr id="7177" name="Picture 9" descr="LM_Fig8_1_2"/>
          <p:cNvPicPr>
            <a:picLocks noChangeAspect="1" noChangeArrowheads="1"/>
          </p:cNvPicPr>
          <p:nvPr/>
        </p:nvPicPr>
        <p:blipFill>
          <a:blip r:embed="rId4"/>
          <a:srcRect/>
          <a:stretch>
            <a:fillRect/>
          </a:stretch>
        </p:blipFill>
        <p:spPr bwMode="auto">
          <a:xfrm>
            <a:off x="4572000" y="2533650"/>
            <a:ext cx="3638550" cy="1885950"/>
          </a:xfrm>
          <a:prstGeom prst="rect">
            <a:avLst/>
          </a:prstGeom>
          <a:noFill/>
        </p:spPr>
      </p:pic>
      <p:sp>
        <p:nvSpPr>
          <p:cNvPr id="7190" name="Text Box 22"/>
          <p:cNvSpPr txBox="1">
            <a:spLocks noChangeArrowheads="1"/>
          </p:cNvSpPr>
          <p:nvPr/>
        </p:nvSpPr>
        <p:spPr bwMode="auto">
          <a:xfrm>
            <a:off x="3505200" y="4422775"/>
            <a:ext cx="5638800" cy="2282825"/>
          </a:xfrm>
          <a:prstGeom prst="rect">
            <a:avLst/>
          </a:prstGeom>
          <a:noFill/>
          <a:ln w="9525">
            <a:noFill/>
            <a:miter lim="800000"/>
            <a:headEnd/>
            <a:tailEnd/>
          </a:ln>
          <a:effectLst/>
        </p:spPr>
        <p:txBody>
          <a:bodyPr>
            <a:prstTxWarp prst="textNoShape">
              <a:avLst/>
            </a:prstTxWarp>
            <a:spAutoFit/>
          </a:bodyPr>
          <a:lstStyle/>
          <a:p>
            <a:r>
              <a:rPr lang="en-US" sz="2400"/>
              <a:t>Norse ruins from Brattahlid, Greenland.  “Eirik the Red,” exiled from Iceland for his crimes, 980 A.D., set sail and spotted “Greenland”. 1,000 Scandinavians lasted until 1480 A.D., died by starvation due to nasty winters. </a:t>
            </a:r>
          </a:p>
        </p:txBody>
      </p:sp>
      <p:sp>
        <p:nvSpPr>
          <p:cNvPr id="7" name="Title 8"/>
          <p:cNvSpPr txBox="1">
            <a:spLocks/>
          </p:cNvSpPr>
          <p:nvPr/>
        </p:nvSpPr>
        <p:spPr>
          <a:xfrm>
            <a:off x="0" y="114300"/>
            <a:ext cx="4343400" cy="14097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err="1" smtClean="0">
                <a:solidFill>
                  <a:srgbClr val="FF0000"/>
                </a:solidFill>
                <a:latin typeface="Arial"/>
                <a:ea typeface="Arial" charset="0"/>
                <a:cs typeface="Arial"/>
              </a:rPr>
              <a:t>Thermohaline</a:t>
            </a:r>
            <a:r>
              <a:rPr lang="en-GB" dirty="0" smtClean="0">
                <a:solidFill>
                  <a:srgbClr val="FF0000"/>
                </a:solidFill>
                <a:latin typeface="Arial"/>
                <a:ea typeface="Arial" charset="0"/>
                <a:cs typeface="Arial"/>
              </a:rPr>
              <a:t> circulation</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0"/>
            <a:ext cx="8229600" cy="990600"/>
          </a:xfrm>
        </p:spPr>
        <p:txBody>
          <a:bodyPr>
            <a:noAutofit/>
          </a:bodyPr>
          <a:lstStyle/>
          <a:p>
            <a:r>
              <a:rPr lang="en-US" dirty="0" smtClean="0">
                <a:solidFill>
                  <a:srgbClr val="FF0000"/>
                </a:solidFill>
              </a:rPr>
              <a:t>Great papers in the earth sciences</a:t>
            </a:r>
            <a:endParaRPr lang="en-US" dirty="0">
              <a:solidFill>
                <a:srgbClr val="FF0000"/>
              </a:solidFill>
            </a:endParaRPr>
          </a:p>
        </p:txBody>
      </p:sp>
      <p:sp>
        <p:nvSpPr>
          <p:cNvPr id="4" name="Subtitle 2"/>
          <p:cNvSpPr txBox="1">
            <a:spLocks/>
          </p:cNvSpPr>
          <p:nvPr/>
        </p:nvSpPr>
        <p:spPr>
          <a:xfrm>
            <a:off x="0" y="1676400"/>
            <a:ext cx="9144000" cy="4953000"/>
          </a:xfrm>
          <a:prstGeom prst="rect">
            <a:avLst/>
          </a:prstGeom>
        </p:spPr>
        <p:txBody>
          <a:bodyPr vert="horz" lIns="91440" tIns="45720" rIns="91440" bIns="45720" rtlCol="0">
            <a:noAutofit/>
          </a:bodyPr>
          <a:lstStyle/>
          <a:p>
            <a:pPr marL="407988" lvl="0" indent="-407988">
              <a:spcBef>
                <a:spcPct val="20000"/>
              </a:spcBef>
            </a:pPr>
            <a:r>
              <a:rPr lang="en-US" sz="2400" dirty="0">
                <a:solidFill>
                  <a:srgbClr val="FF0000"/>
                </a:solidFill>
              </a:rPr>
              <a:t>The idea: </a:t>
            </a:r>
            <a:r>
              <a:rPr lang="en-US" sz="2400" dirty="0">
                <a:solidFill>
                  <a:srgbClr val="0000FF"/>
                </a:solidFill>
              </a:rPr>
              <a:t>we will be reading classic papers in a very diverse set of</a:t>
            </a:r>
            <a:r>
              <a:rPr lang="en-US" sz="2400" dirty="0" smtClean="0">
                <a:solidFill>
                  <a:srgbClr val="0000FF"/>
                </a:solidFill>
              </a:rPr>
              <a:t> Earth sciences.  Occasionally: also modern </a:t>
            </a:r>
            <a:r>
              <a:rPr lang="en-US" sz="2400" dirty="0">
                <a:solidFill>
                  <a:srgbClr val="0000FF"/>
                </a:solidFill>
              </a:rPr>
              <a:t>papers that put the classic ones in </a:t>
            </a:r>
            <a:r>
              <a:rPr lang="en-US" sz="2400" dirty="0" smtClean="0">
                <a:solidFill>
                  <a:srgbClr val="0000FF"/>
                </a:solidFill>
              </a:rPr>
              <a:t>perspective.</a:t>
            </a:r>
          </a:p>
          <a:p>
            <a:pPr marL="407988" lvl="0" indent="-407988">
              <a:spcBef>
                <a:spcPct val="20000"/>
              </a:spcBef>
            </a:pPr>
            <a:endParaRPr kumimoji="0" lang="en-US" sz="1000" b="0"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smtClean="0">
                <a:ln>
                  <a:noFill/>
                </a:ln>
                <a:solidFill>
                  <a:srgbClr val="FF0000"/>
                </a:solidFill>
                <a:effectLst/>
                <a:uLnTx/>
                <a:uFillTx/>
                <a:latin typeface="+mn-lt"/>
                <a:ea typeface="+mn-ea"/>
                <a:cs typeface="+mn-cs"/>
              </a:rPr>
              <a:t>Requirements:</a:t>
            </a:r>
          </a:p>
          <a:p>
            <a:pPr marL="407988" marR="0" lvl="0" indent="-407988" defTabSz="457200" rtl="0" eaLnBrk="1" fontAlgn="auto" latinLnBrk="0" hangingPunct="1">
              <a:lnSpc>
                <a:spcPct val="100000"/>
              </a:lnSpc>
              <a:spcBef>
                <a:spcPct val="20000"/>
              </a:spcBef>
              <a:spcAft>
                <a:spcPts val="0"/>
              </a:spcAft>
              <a:buClrTx/>
              <a:buSzTx/>
              <a:buFont typeface="Arial"/>
              <a:buChar char="•"/>
              <a:tabLst/>
              <a:defRPr/>
            </a:pPr>
            <a:r>
              <a:rPr lang="en-US" sz="2400" dirty="0" smtClean="0">
                <a:solidFill>
                  <a:srgbClr val="008000"/>
                </a:solidFill>
              </a:rPr>
              <a:t>Attendance, participation.  Please write us in advance to request permission to be absent from class.</a:t>
            </a:r>
          </a:p>
          <a:p>
            <a:pPr marL="407988" marR="0" lvl="0" indent="-407988" defTabSz="457200" rtl="0" eaLnBrk="1" fontAlgn="auto" latinLnBrk="0" hangingPunct="1">
              <a:lnSpc>
                <a:spcPct val="100000"/>
              </a:lnSpc>
              <a:spcBef>
                <a:spcPct val="20000"/>
              </a:spcBef>
              <a:spcAft>
                <a:spcPts val="0"/>
              </a:spcAft>
              <a:buClrTx/>
              <a:buSzTx/>
              <a:buFont typeface="Arial"/>
              <a:buChar char="•"/>
              <a:tabLst/>
              <a:defRPr/>
            </a:pPr>
            <a:r>
              <a:rPr lang="en-US" sz="2400" dirty="0" smtClean="0">
                <a:solidFill>
                  <a:srgbClr val="008000"/>
                </a:solidFill>
              </a:rPr>
              <a:t>Preparing a presentation (~30 slides) and leading the discussion of a few of the papers during the term (in groups of 2-3)</a:t>
            </a:r>
          </a:p>
          <a:p>
            <a:pPr marL="407988" indent="-407988">
              <a:spcBef>
                <a:spcPct val="20000"/>
              </a:spcBef>
              <a:buFont typeface="Arial"/>
              <a:buChar char="•"/>
            </a:pPr>
            <a:r>
              <a:rPr lang="en-US" sz="2400" dirty="0" smtClean="0">
                <a:solidFill>
                  <a:srgbClr val="008000"/>
                </a:solidFill>
              </a:rPr>
              <a:t>One class before  leading the discussion: </a:t>
            </a:r>
            <a:r>
              <a:rPr lang="en-US" sz="2400" dirty="0">
                <a:solidFill>
                  <a:srgbClr val="008000"/>
                </a:solidFill>
              </a:rPr>
              <a:t>a</a:t>
            </a:r>
            <a:r>
              <a:rPr lang="en-US" sz="2400" dirty="0" smtClean="0">
                <a:solidFill>
                  <a:srgbClr val="008000"/>
                </a:solidFill>
              </a:rPr>
              <a:t> pre-reading 5 slide presentation to prepare the rest of the students for their reading</a:t>
            </a:r>
          </a:p>
          <a:p>
            <a:pPr marL="407988" indent="-407988">
              <a:spcBef>
                <a:spcPct val="20000"/>
              </a:spcBef>
              <a:buFont typeface="Arial"/>
              <a:buChar char="•"/>
            </a:pPr>
            <a:r>
              <a:rPr lang="en-US" sz="2400" dirty="0" smtClean="0">
                <a:solidFill>
                  <a:srgbClr val="008000"/>
                </a:solidFill>
              </a:rPr>
              <a:t>If not presenting: Write a one page summary of the readings (12 pt, single space)</a:t>
            </a:r>
          </a:p>
          <a:p>
            <a:pPr marL="407988" lvl="0" indent="-407988">
              <a:spcBef>
                <a:spcPct val="20000"/>
              </a:spcBef>
              <a:buFont typeface="Arial"/>
              <a:buChar char="•"/>
            </a:pPr>
            <a:endParaRPr lang="en-US" sz="2400" dirty="0" smtClean="0">
              <a:solidFill>
                <a:srgbClr val="008000"/>
              </a:solidFill>
            </a:endParaRPr>
          </a:p>
          <a:p>
            <a:pPr marL="407988" lvl="0" indent="-407988">
              <a:spcBef>
                <a:spcPct val="20000"/>
              </a:spcBef>
            </a:pPr>
            <a:endParaRPr kumimoji="0" lang="en-US" sz="2400" b="0" i="0" u="none" strike="noStrike" kern="1200" cap="none" spc="0" normalizeH="0" baseline="0" noProof="0" dirty="0" smtClean="0">
              <a:ln>
                <a:noFill/>
              </a:ln>
              <a:effectLst/>
              <a:uLnTx/>
              <a:uFillTx/>
              <a:latin typeface="+mn-lt"/>
              <a:ea typeface="+mn-ea"/>
              <a:cs typeface="+mn-cs"/>
            </a:endParaRPr>
          </a:p>
        </p:txBody>
      </p:sp>
      <p:sp>
        <p:nvSpPr>
          <p:cNvPr id="5" name="TextBox 4"/>
          <p:cNvSpPr txBox="1"/>
          <p:nvPr/>
        </p:nvSpPr>
        <p:spPr>
          <a:xfrm>
            <a:off x="0" y="990600"/>
            <a:ext cx="9144000" cy="461665"/>
          </a:xfrm>
          <a:prstGeom prst="rect">
            <a:avLst/>
          </a:prstGeom>
          <a:noFill/>
        </p:spPr>
        <p:txBody>
          <a:bodyPr wrap="square" rtlCol="0">
            <a:spAutoFit/>
          </a:bodyPr>
          <a:lstStyle/>
          <a:p>
            <a:pPr algn="ctr"/>
            <a:r>
              <a:rPr lang="en-US" sz="2400" dirty="0" smtClean="0"/>
              <a:t>Peter </a:t>
            </a:r>
            <a:r>
              <a:rPr lang="en-US" sz="2400" dirty="0" err="1" smtClean="0"/>
              <a:t>Huybers</a:t>
            </a:r>
            <a:r>
              <a:rPr lang="en-US" sz="2400" dirty="0"/>
              <a:t> </a:t>
            </a:r>
            <a:r>
              <a:rPr lang="en-US" sz="2000" dirty="0">
                <a:hlinkClick r:id="rId2"/>
              </a:rPr>
              <a:t>phuybers@</a:t>
            </a:r>
            <a:r>
              <a:rPr lang="en-US" sz="2000" dirty="0" smtClean="0">
                <a:hlinkClick r:id="rId2"/>
              </a:rPr>
              <a:t>fas.harvard.edu</a:t>
            </a:r>
            <a:r>
              <a:rPr lang="en-US" sz="2400" dirty="0" smtClean="0"/>
              <a:t>, Eli Tziperman </a:t>
            </a:r>
            <a:r>
              <a:rPr lang="en-US" sz="2000" dirty="0" smtClean="0">
                <a:hlinkClick r:id="rId3"/>
              </a:rPr>
              <a:t>eli@eps.harvard.edu</a:t>
            </a:r>
            <a:endParaRPr lang="en-US" sz="2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p:cNvSpPr txBox="1">
            <a:spLocks noChangeArrowheads="1"/>
          </p:cNvSpPr>
          <p:nvPr/>
        </p:nvSpPr>
        <p:spPr bwMode="auto">
          <a:xfrm>
            <a:off x="-1" y="1"/>
            <a:ext cx="9144001" cy="685800"/>
          </a:xfrm>
          <a:prstGeom prst="rect">
            <a:avLst/>
          </a:prstGeom>
          <a:noFill/>
          <a:ln w="9525">
            <a:noFill/>
            <a:round/>
            <a:headEnd/>
            <a:tailEnd/>
          </a:ln>
          <a:effectLst/>
        </p:spPr>
        <p:txBody>
          <a:bodyPr anchor="ctr">
            <a:prstTxWarp prst="textNoShape">
              <a:avLst/>
            </a:prstTxWarp>
          </a:bodyPr>
          <a:lstStyle/>
          <a:p>
            <a:pPr algn="ctr">
              <a:lnSpc>
                <a:spcPct val="100000"/>
              </a:lnSpc>
              <a:buClr>
                <a:srgbClr val="000000"/>
              </a:buClr>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smtClean="0">
                <a:solidFill>
                  <a:srgbClr val="FF0000"/>
                </a:solidFill>
                <a:latin typeface="Arial"/>
                <a:ea typeface="Arial" charset="0"/>
                <a:cs typeface="Arial"/>
              </a:rPr>
              <a:t>KT boundary &amp; other mass extinctions</a:t>
            </a:r>
            <a:endParaRPr lang="en-GB" sz="4000" dirty="0">
              <a:solidFill>
                <a:srgbClr val="FF0000"/>
              </a:solidFill>
              <a:latin typeface="Arial"/>
              <a:ea typeface="Arial" charset="0"/>
              <a:cs typeface="Arial"/>
            </a:endParaRPr>
          </a:p>
        </p:txBody>
      </p:sp>
      <p:pic>
        <p:nvPicPr>
          <p:cNvPr id="16" name="Picture 4" descr="cretaceous"/>
          <p:cNvPicPr>
            <a:picLocks noChangeAspect="1" noChangeArrowheads="1"/>
          </p:cNvPicPr>
          <p:nvPr/>
        </p:nvPicPr>
        <p:blipFill>
          <a:blip r:embed="rId2"/>
          <a:srcRect/>
          <a:stretch>
            <a:fillRect/>
          </a:stretch>
        </p:blipFill>
        <p:spPr bwMode="auto">
          <a:xfrm>
            <a:off x="0" y="4900519"/>
            <a:ext cx="5410200" cy="1957481"/>
          </a:xfrm>
          <a:prstGeom prst="rect">
            <a:avLst/>
          </a:prstGeom>
          <a:noFill/>
          <a:ln w="9525">
            <a:noFill/>
            <a:miter lim="800000"/>
            <a:headEnd/>
            <a:tailEnd/>
          </a:ln>
        </p:spPr>
      </p:pic>
      <p:sp>
        <p:nvSpPr>
          <p:cNvPr id="23" name="Text Box 9"/>
          <p:cNvSpPr txBox="1">
            <a:spLocks noChangeArrowheads="1"/>
          </p:cNvSpPr>
          <p:nvPr/>
        </p:nvSpPr>
        <p:spPr bwMode="auto">
          <a:xfrm>
            <a:off x="125085" y="3657600"/>
            <a:ext cx="2999115" cy="984885"/>
          </a:xfrm>
          <a:prstGeom prst="rect">
            <a:avLst/>
          </a:prstGeom>
          <a:noFill/>
          <a:ln w="9525">
            <a:noFill/>
            <a:miter lim="800000"/>
            <a:headEnd/>
            <a:tailEnd/>
          </a:ln>
        </p:spPr>
        <p:txBody>
          <a:bodyPr wrap="square">
            <a:prstTxWarp prst="textNoShape">
              <a:avLst/>
            </a:prstTxWarp>
            <a:spAutoFit/>
          </a:bodyPr>
          <a:lstStyle/>
          <a:p>
            <a:pPr algn="ctr"/>
            <a:r>
              <a:rPr lang="en-US" sz="2000" dirty="0" err="1" smtClean="0">
                <a:solidFill>
                  <a:srgbClr val="0000FF"/>
                </a:solidFill>
                <a:ea typeface="Arial" charset="0"/>
                <a:cs typeface="Arial" charset="0"/>
              </a:rPr>
              <a:t>Hadrosaurus</a:t>
            </a:r>
            <a:r>
              <a:rPr lang="en-US" sz="2000" dirty="0" smtClean="0">
                <a:solidFill>
                  <a:srgbClr val="0000FF"/>
                </a:solidFill>
                <a:ea typeface="Arial" charset="0"/>
                <a:cs typeface="Arial" charset="0"/>
              </a:rPr>
              <a:t> &amp; coastal environment </a:t>
            </a:r>
            <a:r>
              <a:rPr lang="en-US" sz="2000" dirty="0">
                <a:solidFill>
                  <a:srgbClr val="0000FF"/>
                </a:solidFill>
                <a:ea typeface="Arial" charset="0"/>
                <a:cs typeface="Arial" charset="0"/>
              </a:rPr>
              <a:t>– Cretaceous </a:t>
            </a:r>
            <a:r>
              <a:rPr lang="en-US" sz="1800" dirty="0">
                <a:solidFill>
                  <a:srgbClr val="0000FF"/>
                </a:solidFill>
                <a:ea typeface="Arial" charset="0"/>
                <a:cs typeface="Arial" charset="0"/>
              </a:rPr>
              <a:t>[Karen Carr]</a:t>
            </a:r>
          </a:p>
        </p:txBody>
      </p:sp>
      <p:pic>
        <p:nvPicPr>
          <p:cNvPr id="26" name="Picture 8" descr="2004_gallery_cretaceous_marine"/>
          <p:cNvPicPr>
            <a:picLocks noChangeAspect="1" noChangeArrowheads="1"/>
          </p:cNvPicPr>
          <p:nvPr/>
        </p:nvPicPr>
        <p:blipFill>
          <a:blip r:embed="rId3"/>
          <a:srcRect/>
          <a:stretch>
            <a:fillRect/>
          </a:stretch>
        </p:blipFill>
        <p:spPr bwMode="auto">
          <a:xfrm>
            <a:off x="3104823" y="2303209"/>
            <a:ext cx="3829377" cy="2514600"/>
          </a:xfrm>
          <a:prstGeom prst="rect">
            <a:avLst/>
          </a:prstGeom>
          <a:noFill/>
          <a:ln w="9525">
            <a:noFill/>
            <a:miter lim="800000"/>
            <a:headEnd/>
            <a:tailEnd/>
          </a:ln>
        </p:spPr>
      </p:pic>
      <p:pic>
        <p:nvPicPr>
          <p:cNvPr id="21" name="Picture 7"/>
          <p:cNvPicPr>
            <a:picLocks noChangeAspect="1" noChangeArrowheads="1"/>
          </p:cNvPicPr>
          <p:nvPr/>
        </p:nvPicPr>
        <p:blipFill>
          <a:blip r:embed="rId4"/>
          <a:srcRect/>
          <a:stretch>
            <a:fillRect/>
          </a:stretch>
        </p:blipFill>
        <p:spPr bwMode="auto">
          <a:xfrm>
            <a:off x="5638801" y="822193"/>
            <a:ext cx="3505200" cy="5954846"/>
          </a:xfrm>
          <a:prstGeom prst="rect">
            <a:avLst/>
          </a:prstGeom>
          <a:noFill/>
          <a:ln w="9525">
            <a:noFill/>
            <a:miter lim="800000"/>
            <a:headEnd/>
            <a:tailEnd/>
          </a:ln>
        </p:spPr>
      </p:pic>
      <p:cxnSp>
        <p:nvCxnSpPr>
          <p:cNvPr id="27" name="Straight Arrow Connector 19"/>
          <p:cNvCxnSpPr>
            <a:cxnSpLocks noChangeShapeType="1"/>
          </p:cNvCxnSpPr>
          <p:nvPr/>
        </p:nvCxnSpPr>
        <p:spPr bwMode="auto">
          <a:xfrm>
            <a:off x="2057400" y="685801"/>
            <a:ext cx="3962400" cy="1969717"/>
          </a:xfrm>
          <a:prstGeom prst="straightConnector1">
            <a:avLst/>
          </a:prstGeom>
          <a:noFill/>
          <a:ln w="73025">
            <a:solidFill>
              <a:srgbClr val="0000FF"/>
            </a:solidFill>
            <a:round/>
            <a:headEnd/>
            <a:tailEnd type="stealth" w="lg" len="lg"/>
          </a:ln>
        </p:spPr>
      </p:cxnSp>
      <p:pic>
        <p:nvPicPr>
          <p:cNvPr id="22" name="Picture 8" descr="cretaceous2"/>
          <p:cNvPicPr>
            <a:picLocks noChangeAspect="1" noChangeArrowheads="1"/>
          </p:cNvPicPr>
          <p:nvPr/>
        </p:nvPicPr>
        <p:blipFill>
          <a:blip r:embed="rId5"/>
          <a:srcRect/>
          <a:stretch>
            <a:fillRect/>
          </a:stretch>
        </p:blipFill>
        <p:spPr bwMode="auto">
          <a:xfrm>
            <a:off x="0" y="1066799"/>
            <a:ext cx="3678119" cy="2463275"/>
          </a:xfrm>
          <a:prstGeom prst="rect">
            <a:avLst/>
          </a:prstGeom>
          <a:noFill/>
          <a:ln w="9525">
            <a:noFill/>
            <a:miter lim="800000"/>
            <a:headEnd/>
            <a:tailEnd/>
          </a:ln>
        </p:spPr>
      </p:pic>
      <p:sp>
        <p:nvSpPr>
          <p:cNvPr id="32" name="Donut 31"/>
          <p:cNvSpPr/>
          <p:nvPr/>
        </p:nvSpPr>
        <p:spPr>
          <a:xfrm>
            <a:off x="6019800" y="2438400"/>
            <a:ext cx="1447800" cy="685800"/>
          </a:xfrm>
          <a:prstGeom prst="donut">
            <a:avLst>
              <a:gd name="adj" fmla="val 18920"/>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7" name="Rectangle 36"/>
          <p:cNvSpPr/>
          <p:nvPr/>
        </p:nvSpPr>
        <p:spPr>
          <a:xfrm>
            <a:off x="3886200" y="1219200"/>
            <a:ext cx="1598064" cy="461665"/>
          </a:xfrm>
          <a:prstGeom prst="rect">
            <a:avLst/>
          </a:prstGeom>
        </p:spPr>
        <p:txBody>
          <a:bodyPr wrap="none">
            <a:spAutoFit/>
          </a:bodyPr>
          <a:lstStyle/>
          <a:p>
            <a:r>
              <a:rPr lang="en-US" sz="2400" dirty="0" smtClean="0">
                <a:solidFill>
                  <a:srgbClr val="0000FF"/>
                </a:solidFill>
                <a:ea typeface="Arial" charset="0"/>
                <a:cs typeface="Arial" charset="0"/>
              </a:rPr>
              <a:t>65 </a:t>
            </a:r>
            <a:r>
              <a:rPr lang="en-US" sz="2400" dirty="0" err="1" smtClean="0">
                <a:solidFill>
                  <a:srgbClr val="0000FF"/>
                </a:solidFill>
                <a:ea typeface="Arial" charset="0"/>
                <a:cs typeface="Arial" charset="0"/>
              </a:rPr>
              <a:t>Myr</a:t>
            </a:r>
            <a:r>
              <a:rPr lang="en-US" sz="2400" dirty="0" smtClean="0">
                <a:solidFill>
                  <a:srgbClr val="0000FF"/>
                </a:solidFill>
                <a:ea typeface="Arial" charset="0"/>
                <a:cs typeface="Arial" charset="0"/>
              </a:rPr>
              <a:t> ago</a:t>
            </a:r>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p:cNvSpPr txBox="1">
            <a:spLocks noChangeArrowheads="1"/>
          </p:cNvSpPr>
          <p:nvPr/>
        </p:nvSpPr>
        <p:spPr bwMode="auto">
          <a:xfrm>
            <a:off x="-1" y="1"/>
            <a:ext cx="9144001" cy="685800"/>
          </a:xfrm>
          <a:prstGeom prst="rect">
            <a:avLst/>
          </a:prstGeom>
          <a:noFill/>
          <a:ln w="9525">
            <a:noFill/>
            <a:round/>
            <a:headEnd/>
            <a:tailEnd/>
          </a:ln>
          <a:effectLst/>
        </p:spPr>
        <p:txBody>
          <a:bodyPr anchor="ctr">
            <a:prstTxWarp prst="textNoShape">
              <a:avLst/>
            </a:prstTxWarp>
          </a:bodyPr>
          <a:lstStyle/>
          <a:p>
            <a:pPr algn="ctr">
              <a:lnSpc>
                <a:spcPct val="100000"/>
              </a:lnSpc>
              <a:buClr>
                <a:srgbClr val="000000"/>
              </a:buClr>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smtClean="0">
                <a:solidFill>
                  <a:srgbClr val="FF0000"/>
                </a:solidFill>
                <a:latin typeface="Arial"/>
                <a:ea typeface="Arial" charset="0"/>
                <a:cs typeface="Arial"/>
              </a:rPr>
              <a:t>KT boundary &amp; other mass extinctions</a:t>
            </a:r>
            <a:endParaRPr lang="en-GB" sz="4000" dirty="0">
              <a:solidFill>
                <a:srgbClr val="FF0000"/>
              </a:solidFill>
              <a:latin typeface="Arial"/>
              <a:ea typeface="Arial" charset="0"/>
              <a:cs typeface="Arial"/>
            </a:endParaRPr>
          </a:p>
        </p:txBody>
      </p:sp>
      <p:sp>
        <p:nvSpPr>
          <p:cNvPr id="23" name="Text Box 9"/>
          <p:cNvSpPr txBox="1">
            <a:spLocks noChangeArrowheads="1"/>
          </p:cNvSpPr>
          <p:nvPr/>
        </p:nvSpPr>
        <p:spPr bwMode="auto">
          <a:xfrm>
            <a:off x="76200" y="4095233"/>
            <a:ext cx="4419600" cy="1200328"/>
          </a:xfrm>
          <a:prstGeom prst="rect">
            <a:avLst/>
          </a:prstGeom>
          <a:noFill/>
          <a:ln w="9525">
            <a:noFill/>
            <a:miter lim="800000"/>
            <a:headEnd/>
            <a:tailEnd/>
          </a:ln>
        </p:spPr>
        <p:txBody>
          <a:bodyPr wrap="square">
            <a:prstTxWarp prst="textNoShape">
              <a:avLst/>
            </a:prstTxWarp>
            <a:spAutoFit/>
          </a:bodyPr>
          <a:lstStyle/>
          <a:p>
            <a:pPr algn="ctr"/>
            <a:r>
              <a:rPr lang="en-US" sz="2400" dirty="0" err="1" smtClean="0">
                <a:solidFill>
                  <a:srgbClr val="0000FF"/>
                </a:solidFill>
                <a:ea typeface="Arial" charset="0"/>
                <a:cs typeface="Arial" charset="0"/>
              </a:rPr>
              <a:t>Chicxulub</a:t>
            </a:r>
            <a:r>
              <a:rPr lang="en-US" sz="2400" dirty="0" smtClean="0">
                <a:solidFill>
                  <a:srgbClr val="0000FF"/>
                </a:solidFill>
                <a:ea typeface="Arial" charset="0"/>
                <a:cs typeface="Arial" charset="0"/>
              </a:rPr>
              <a:t> Crater (~110 miles diameter), Gulf of Mexico near the Yucatan Peninsula; 65 </a:t>
            </a:r>
            <a:r>
              <a:rPr lang="en-US" sz="2400" dirty="0" err="1" smtClean="0">
                <a:solidFill>
                  <a:srgbClr val="0000FF"/>
                </a:solidFill>
                <a:ea typeface="Arial" charset="0"/>
                <a:cs typeface="Arial" charset="0"/>
              </a:rPr>
              <a:t>Myr</a:t>
            </a:r>
            <a:r>
              <a:rPr lang="en-US" sz="2400" dirty="0" smtClean="0">
                <a:solidFill>
                  <a:srgbClr val="0000FF"/>
                </a:solidFill>
                <a:ea typeface="Arial" charset="0"/>
                <a:cs typeface="Arial" charset="0"/>
              </a:rPr>
              <a:t> old</a:t>
            </a:r>
            <a:endParaRPr lang="en-US" sz="2400" dirty="0">
              <a:solidFill>
                <a:srgbClr val="0000FF"/>
              </a:solidFill>
              <a:ea typeface="Arial" charset="0"/>
              <a:cs typeface="Arial" charset="0"/>
            </a:endParaRPr>
          </a:p>
        </p:txBody>
      </p:sp>
      <p:pic>
        <p:nvPicPr>
          <p:cNvPr id="34" name="Picture 33"/>
          <p:cNvPicPr>
            <a:picLocks noChangeAspect="1"/>
          </p:cNvPicPr>
          <p:nvPr/>
        </p:nvPicPr>
        <p:blipFill>
          <a:blip r:embed="rId2"/>
          <a:stretch>
            <a:fillRect/>
          </a:stretch>
        </p:blipFill>
        <p:spPr>
          <a:xfrm>
            <a:off x="76200" y="762000"/>
            <a:ext cx="3604743" cy="3314361"/>
          </a:xfrm>
          <a:prstGeom prst="rect">
            <a:avLst/>
          </a:prstGeom>
        </p:spPr>
      </p:pic>
      <p:pic>
        <p:nvPicPr>
          <p:cNvPr id="35" name="Picture 34"/>
          <p:cNvPicPr>
            <a:picLocks noChangeAspect="1"/>
          </p:cNvPicPr>
          <p:nvPr/>
        </p:nvPicPr>
        <p:blipFill>
          <a:blip r:embed="rId3"/>
          <a:stretch>
            <a:fillRect/>
          </a:stretch>
        </p:blipFill>
        <p:spPr>
          <a:xfrm>
            <a:off x="6629399" y="685802"/>
            <a:ext cx="2514599" cy="1999740"/>
          </a:xfrm>
          <a:prstGeom prst="rect">
            <a:avLst/>
          </a:prstGeom>
        </p:spPr>
      </p:pic>
      <p:sp>
        <p:nvSpPr>
          <p:cNvPr id="12" name="Rectangle 11"/>
          <p:cNvSpPr/>
          <p:nvPr/>
        </p:nvSpPr>
        <p:spPr>
          <a:xfrm>
            <a:off x="6172200" y="2590800"/>
            <a:ext cx="3032079" cy="830997"/>
          </a:xfrm>
          <a:prstGeom prst="rect">
            <a:avLst/>
          </a:prstGeom>
        </p:spPr>
        <p:txBody>
          <a:bodyPr wrap="square">
            <a:spAutoFit/>
          </a:bodyPr>
          <a:lstStyle/>
          <a:p>
            <a:r>
              <a:rPr lang="en-US" sz="2400" dirty="0" err="1" smtClean="0">
                <a:solidFill>
                  <a:srgbClr val="008000"/>
                </a:solidFill>
              </a:rPr>
              <a:t>Barringer</a:t>
            </a:r>
            <a:r>
              <a:rPr lang="en-US" sz="2400" dirty="0" smtClean="0">
                <a:solidFill>
                  <a:srgbClr val="008000"/>
                </a:solidFill>
              </a:rPr>
              <a:t> Crater, Arizona, 49,000 yrs old</a:t>
            </a:r>
            <a:endParaRPr lang="en-US" sz="2400" dirty="0">
              <a:solidFill>
                <a:srgbClr val="008000"/>
              </a:solidFill>
            </a:endParaRPr>
          </a:p>
        </p:txBody>
      </p:sp>
      <p:pic>
        <p:nvPicPr>
          <p:cNvPr id="14" name="Picture 13" descr="a.jpg"/>
          <p:cNvPicPr>
            <a:picLocks noChangeAspect="1"/>
          </p:cNvPicPr>
          <p:nvPr/>
        </p:nvPicPr>
        <p:blipFill>
          <a:blip r:embed="rId4"/>
          <a:stretch>
            <a:fillRect/>
          </a:stretch>
        </p:blipFill>
        <p:spPr>
          <a:xfrm>
            <a:off x="4787899" y="3535078"/>
            <a:ext cx="4356100" cy="3322922"/>
          </a:xfrm>
          <a:prstGeom prst="rect">
            <a:avLst/>
          </a:prstGeom>
        </p:spPr>
      </p:pic>
      <p:pic>
        <p:nvPicPr>
          <p:cNvPr id="15" name="Picture 14"/>
          <p:cNvPicPr>
            <a:picLocks noChangeAspect="1"/>
          </p:cNvPicPr>
          <p:nvPr/>
        </p:nvPicPr>
        <p:blipFill>
          <a:blip r:embed="rId5"/>
          <a:stretch>
            <a:fillRect/>
          </a:stretch>
        </p:blipFill>
        <p:spPr>
          <a:xfrm>
            <a:off x="2845280" y="1131825"/>
            <a:ext cx="3250720" cy="2297175"/>
          </a:xfrm>
          <a:prstGeom prst="rect">
            <a:avLst/>
          </a:prstGeom>
        </p:spPr>
      </p:pic>
      <p:sp>
        <p:nvSpPr>
          <p:cNvPr id="17" name="Rectangle 16"/>
          <p:cNvSpPr/>
          <p:nvPr/>
        </p:nvSpPr>
        <p:spPr>
          <a:xfrm>
            <a:off x="6172200" y="5791200"/>
            <a:ext cx="2971800" cy="461665"/>
          </a:xfrm>
          <a:prstGeom prst="rect">
            <a:avLst/>
          </a:prstGeom>
        </p:spPr>
        <p:txBody>
          <a:bodyPr wrap="square">
            <a:spAutoFit/>
          </a:bodyPr>
          <a:lstStyle/>
          <a:p>
            <a:r>
              <a:rPr lang="en-US" sz="2400" dirty="0" smtClean="0">
                <a:solidFill>
                  <a:srgbClr val="FF0000"/>
                </a:solidFill>
              </a:rPr>
              <a:t>Five major extinctions</a:t>
            </a:r>
            <a:endParaRPr lang="en-US" sz="2400" dirty="0">
              <a:solidFill>
                <a:srgbClr val="FF0000"/>
              </a:solidFill>
            </a:endParaRPr>
          </a:p>
        </p:txBody>
      </p:sp>
      <p:sp>
        <p:nvSpPr>
          <p:cNvPr id="10" name="Text Box 9"/>
          <p:cNvSpPr txBox="1">
            <a:spLocks noChangeArrowheads="1"/>
          </p:cNvSpPr>
          <p:nvPr/>
        </p:nvSpPr>
        <p:spPr bwMode="auto">
          <a:xfrm>
            <a:off x="76199" y="5562600"/>
            <a:ext cx="4876801" cy="1200328"/>
          </a:xfrm>
          <a:prstGeom prst="rect">
            <a:avLst/>
          </a:prstGeom>
          <a:noFill/>
          <a:ln w="9525">
            <a:solidFill>
              <a:srgbClr val="008000"/>
            </a:solidFill>
            <a:miter lim="800000"/>
            <a:headEnd/>
            <a:tailEnd/>
          </a:ln>
        </p:spPr>
        <p:txBody>
          <a:bodyPr wrap="square">
            <a:prstTxWarp prst="textNoShape">
              <a:avLst/>
            </a:prstTxWarp>
            <a:spAutoFit/>
          </a:bodyPr>
          <a:lstStyle/>
          <a:p>
            <a:pPr algn="ctr"/>
            <a:r>
              <a:rPr lang="en-US" sz="2400" dirty="0" smtClean="0">
                <a:solidFill>
                  <a:srgbClr val="008000"/>
                </a:solidFill>
                <a:ea typeface="Arial" charset="0"/>
                <a:cs typeface="Arial" charset="0"/>
              </a:rPr>
              <a:t>Alvarez &amp; Alvarez 1980; father &amp; son, interesting family dynamics; Iridium  measurement &amp; impact hypothesis  </a:t>
            </a:r>
            <a:endParaRPr lang="en-US" sz="2400" dirty="0">
              <a:solidFill>
                <a:srgbClr val="008000"/>
              </a:solidFill>
              <a:ea typeface="Arial" charset="0"/>
              <a:cs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1"/>
            <a:ext cx="9144000" cy="609184"/>
          </a:xfrm>
        </p:spPr>
        <p:txBody>
          <a:bodyPr>
            <a:noAutofit/>
          </a:bodyPr>
          <a:lstStyle/>
          <a:p>
            <a:pPr eaLnBrk="1"/>
            <a:r>
              <a:rPr lang="en-US" sz="3600" dirty="0" smtClean="0">
                <a:solidFill>
                  <a:srgbClr val="FF0000"/>
                </a:solidFill>
                <a:latin typeface="Arial" charset="0"/>
                <a:ea typeface="Arial" charset="0"/>
                <a:cs typeface="Arial" charset="0"/>
              </a:rPr>
              <a:t>The Gulf Stream</a:t>
            </a:r>
            <a:endParaRPr lang="en-US" sz="3600" dirty="0">
              <a:solidFill>
                <a:srgbClr val="FF0000"/>
              </a:solidFill>
              <a:latin typeface="Arial" charset="0"/>
              <a:ea typeface="Arial" charset="0"/>
              <a:cs typeface="Arial" charset="0"/>
            </a:endParaRPr>
          </a:p>
        </p:txBody>
      </p:sp>
      <p:sp>
        <p:nvSpPr>
          <p:cNvPr id="15363" name="Rectangle 3"/>
          <p:cNvSpPr>
            <a:spLocks noGrp="1" noChangeArrowheads="1"/>
          </p:cNvSpPr>
          <p:nvPr>
            <p:ph type="body" idx="1"/>
          </p:nvPr>
        </p:nvSpPr>
        <p:spPr>
          <a:xfrm>
            <a:off x="228601" y="609888"/>
            <a:ext cx="8695340" cy="685512"/>
          </a:xfrm>
        </p:spPr>
        <p:txBody>
          <a:bodyPr>
            <a:noAutofit/>
          </a:bodyPr>
          <a:lstStyle/>
          <a:p>
            <a:pPr eaLnBrk="1">
              <a:buNone/>
            </a:pPr>
            <a:r>
              <a:rPr lang="en-US" dirty="0">
                <a:latin typeface="Arial" charset="0"/>
                <a:ea typeface="Arial" charset="0"/>
                <a:cs typeface="Arial" charset="0"/>
              </a:rPr>
              <a:t>Western </a:t>
            </a:r>
            <a:r>
              <a:rPr lang="en-US" dirty="0" smtClean="0">
                <a:latin typeface="Arial" charset="0"/>
                <a:ea typeface="Arial" charset="0"/>
                <a:cs typeface="Arial" charset="0"/>
              </a:rPr>
              <a:t>vs. </a:t>
            </a:r>
            <a:r>
              <a:rPr lang="en-US" dirty="0">
                <a:latin typeface="Arial" charset="0"/>
                <a:ea typeface="Arial" charset="0"/>
                <a:cs typeface="Arial" charset="0"/>
              </a:rPr>
              <a:t>eastern boundary</a:t>
            </a:r>
            <a:r>
              <a:rPr lang="en-US" dirty="0" smtClean="0">
                <a:latin typeface="Arial" charset="0"/>
                <a:ea typeface="Arial" charset="0"/>
                <a:cs typeface="Arial" charset="0"/>
              </a:rPr>
              <a:t> ocean currents</a:t>
            </a:r>
            <a:endParaRPr lang="en-US" dirty="0">
              <a:latin typeface="Arial" charset="0"/>
              <a:ea typeface="Arial" charset="0"/>
              <a:cs typeface="Arial" charset="0"/>
            </a:endParaRPr>
          </a:p>
        </p:txBody>
      </p:sp>
      <p:pic>
        <p:nvPicPr>
          <p:cNvPr id="15364" name="Picture 4" descr="bfranklin"/>
          <p:cNvPicPr>
            <a:picLocks noChangeAspect="1" noChangeArrowheads="1"/>
          </p:cNvPicPr>
          <p:nvPr/>
        </p:nvPicPr>
        <p:blipFill>
          <a:blip r:embed="rId2"/>
          <a:srcRect/>
          <a:stretch>
            <a:fillRect/>
          </a:stretch>
        </p:blipFill>
        <p:spPr bwMode="auto">
          <a:xfrm>
            <a:off x="7620480" y="1447353"/>
            <a:ext cx="1028160" cy="1143480"/>
          </a:xfrm>
          <a:prstGeom prst="rect">
            <a:avLst/>
          </a:prstGeom>
          <a:noFill/>
          <a:ln w="9525">
            <a:noFill/>
            <a:miter lim="800000"/>
            <a:headEnd/>
            <a:tailEnd/>
          </a:ln>
        </p:spPr>
      </p:pic>
      <p:pic>
        <p:nvPicPr>
          <p:cNvPr id="15365" name="Picture 5" descr="franklin_cut_sm3.gif (29779 bytes)"/>
          <p:cNvPicPr>
            <a:picLocks noChangeAspect="1" noChangeArrowheads="1"/>
          </p:cNvPicPr>
          <p:nvPr/>
        </p:nvPicPr>
        <p:blipFill>
          <a:blip r:embed="rId3"/>
          <a:srcRect/>
          <a:stretch>
            <a:fillRect/>
          </a:stretch>
        </p:blipFill>
        <p:spPr bwMode="auto">
          <a:xfrm>
            <a:off x="6095521" y="3961857"/>
            <a:ext cx="2629440" cy="2105501"/>
          </a:xfrm>
          <a:prstGeom prst="rect">
            <a:avLst/>
          </a:prstGeom>
          <a:noFill/>
          <a:ln w="9525">
            <a:noFill/>
            <a:miter lim="800000"/>
            <a:headEnd/>
            <a:tailEnd/>
          </a:ln>
        </p:spPr>
      </p:pic>
      <p:sp>
        <p:nvSpPr>
          <p:cNvPr id="15366" name="Text Box 6"/>
          <p:cNvSpPr txBox="1">
            <a:spLocks noChangeArrowheads="1"/>
          </p:cNvSpPr>
          <p:nvPr/>
        </p:nvSpPr>
        <p:spPr bwMode="auto">
          <a:xfrm>
            <a:off x="6019200" y="2590833"/>
            <a:ext cx="2904741" cy="1231096"/>
          </a:xfrm>
          <a:prstGeom prst="rect">
            <a:avLst/>
          </a:prstGeom>
          <a:noFill/>
          <a:ln w="9525">
            <a:noFill/>
            <a:miter lim="800000"/>
            <a:headEnd/>
            <a:tailEnd/>
          </a:ln>
        </p:spPr>
        <p:txBody>
          <a:bodyPr wrap="none" lIns="91430" tIns="45715" rIns="91430" bIns="45715">
            <a:prstTxWarp prst="textNoShape">
              <a:avLst/>
            </a:prstTxWarp>
            <a:spAutoFit/>
          </a:bodyPr>
          <a:lstStyle/>
          <a:p>
            <a:pPr defTabSz="914414"/>
            <a:r>
              <a:rPr lang="en-US" sz="2400" dirty="0">
                <a:latin typeface="Arial" charset="0"/>
              </a:rPr>
              <a:t>1753-1774, deputy </a:t>
            </a:r>
          </a:p>
          <a:p>
            <a:pPr defTabSz="914414"/>
            <a:r>
              <a:rPr lang="en-US" sz="2400" dirty="0">
                <a:latin typeface="Arial" charset="0"/>
              </a:rPr>
              <a:t>postmaster general, </a:t>
            </a:r>
          </a:p>
          <a:p>
            <a:pPr defTabSz="914414"/>
            <a:r>
              <a:rPr lang="en-US" sz="2400" dirty="0">
                <a:latin typeface="Arial" charset="0"/>
              </a:rPr>
              <a:t>North America</a:t>
            </a:r>
            <a:r>
              <a:rPr lang="en-US" dirty="0">
                <a:latin typeface="Arial" charset="0"/>
              </a:rPr>
              <a:t> </a:t>
            </a:r>
          </a:p>
        </p:txBody>
      </p:sp>
      <p:sp>
        <p:nvSpPr>
          <p:cNvPr id="15367" name="Text Box 7"/>
          <p:cNvSpPr txBox="1">
            <a:spLocks noChangeArrowheads="1"/>
          </p:cNvSpPr>
          <p:nvPr/>
        </p:nvSpPr>
        <p:spPr bwMode="auto">
          <a:xfrm>
            <a:off x="5672161" y="6035674"/>
            <a:ext cx="3506068" cy="830987"/>
          </a:xfrm>
          <a:prstGeom prst="rect">
            <a:avLst/>
          </a:prstGeom>
          <a:noFill/>
          <a:ln w="9525">
            <a:noFill/>
            <a:miter lim="800000"/>
            <a:headEnd/>
            <a:tailEnd/>
          </a:ln>
        </p:spPr>
        <p:txBody>
          <a:bodyPr wrap="none" lIns="91430" tIns="45715" rIns="91430" bIns="45715">
            <a:prstTxWarp prst="textNoShape">
              <a:avLst/>
            </a:prstTxWarp>
            <a:spAutoFit/>
          </a:bodyPr>
          <a:lstStyle/>
          <a:p>
            <a:pPr defTabSz="914414"/>
            <a:r>
              <a:rPr lang="en-US" sz="2400" dirty="0">
                <a:latin typeface="Arial" charset="0"/>
              </a:rPr>
              <a:t>His cousin’s map of a</a:t>
            </a:r>
          </a:p>
          <a:p>
            <a:pPr defTabSz="914414"/>
            <a:r>
              <a:rPr lang="en-US" sz="2400" dirty="0">
                <a:latin typeface="Arial" charset="0"/>
              </a:rPr>
              <a:t>feature known for 250 yr</a:t>
            </a:r>
          </a:p>
        </p:txBody>
      </p:sp>
      <p:pic>
        <p:nvPicPr>
          <p:cNvPr id="15368" name="Picture 8" descr="gsmap"/>
          <p:cNvPicPr>
            <a:picLocks noChangeAspect="1" noChangeArrowheads="1"/>
          </p:cNvPicPr>
          <p:nvPr/>
        </p:nvPicPr>
        <p:blipFill>
          <a:blip r:embed="rId4"/>
          <a:srcRect/>
          <a:stretch>
            <a:fillRect/>
          </a:stretch>
        </p:blipFill>
        <p:spPr bwMode="auto">
          <a:xfrm>
            <a:off x="95041" y="1371024"/>
            <a:ext cx="3333600" cy="2478501"/>
          </a:xfrm>
          <a:prstGeom prst="rect">
            <a:avLst/>
          </a:prstGeom>
          <a:noFill/>
          <a:ln w="9525">
            <a:noFill/>
            <a:miter lim="800000"/>
            <a:headEnd/>
            <a:tailEnd/>
          </a:ln>
        </p:spPr>
      </p:pic>
      <p:pic>
        <p:nvPicPr>
          <p:cNvPr id="15369" name="Picture 9" descr="68_gulf1"/>
          <p:cNvPicPr>
            <a:picLocks noChangeAspect="1" noChangeArrowheads="1"/>
          </p:cNvPicPr>
          <p:nvPr/>
        </p:nvPicPr>
        <p:blipFill>
          <a:blip r:embed="rId5"/>
          <a:srcRect/>
          <a:stretch>
            <a:fillRect/>
          </a:stretch>
        </p:blipFill>
        <p:spPr bwMode="auto">
          <a:xfrm>
            <a:off x="76320" y="3961857"/>
            <a:ext cx="2895840" cy="2802534"/>
          </a:xfrm>
          <a:prstGeom prst="rect">
            <a:avLst/>
          </a:prstGeom>
          <a:noFill/>
          <a:ln w="9525">
            <a:noFill/>
            <a:miter lim="800000"/>
            <a:headEnd/>
            <a:tailEnd/>
          </a:ln>
        </p:spPr>
      </p:pic>
      <p:sp>
        <p:nvSpPr>
          <p:cNvPr id="15370" name="Text Box 10"/>
          <p:cNvSpPr txBox="1">
            <a:spLocks noChangeArrowheads="1"/>
          </p:cNvSpPr>
          <p:nvPr/>
        </p:nvSpPr>
        <p:spPr bwMode="auto">
          <a:xfrm>
            <a:off x="3693435" y="1219200"/>
            <a:ext cx="2250165" cy="830987"/>
          </a:xfrm>
          <a:prstGeom prst="rect">
            <a:avLst/>
          </a:prstGeom>
          <a:noFill/>
          <a:ln w="9525">
            <a:noFill/>
            <a:miter lim="800000"/>
            <a:headEnd/>
            <a:tailEnd/>
          </a:ln>
        </p:spPr>
        <p:txBody>
          <a:bodyPr wrap="none" lIns="91430" tIns="45715" rIns="91430" bIns="45715">
            <a:prstTxWarp prst="textNoShape">
              <a:avLst/>
            </a:prstTxWarp>
            <a:spAutoFit/>
          </a:bodyPr>
          <a:lstStyle/>
          <a:p>
            <a:pPr defTabSz="914414"/>
            <a:r>
              <a:rPr lang="en-US" sz="2400" dirty="0">
                <a:solidFill>
                  <a:srgbClr val="FF0000"/>
                </a:solidFill>
                <a:latin typeface="Arial" charset="0"/>
              </a:rPr>
              <a:t>Note east-west </a:t>
            </a:r>
          </a:p>
          <a:p>
            <a:pPr defTabSz="914414"/>
            <a:r>
              <a:rPr lang="en-US" sz="2400" dirty="0">
                <a:solidFill>
                  <a:srgbClr val="FF0000"/>
                </a:solidFill>
                <a:latin typeface="Arial" charset="0"/>
              </a:rPr>
              <a:t>Asymmetry!</a:t>
            </a:r>
          </a:p>
        </p:txBody>
      </p:sp>
      <p:sp>
        <p:nvSpPr>
          <p:cNvPr id="15371" name="Line 11"/>
          <p:cNvSpPr>
            <a:spLocks noChangeShapeType="1"/>
          </p:cNvSpPr>
          <p:nvPr/>
        </p:nvSpPr>
        <p:spPr bwMode="auto">
          <a:xfrm flipH="1">
            <a:off x="2819520" y="2057976"/>
            <a:ext cx="1676160" cy="609184"/>
          </a:xfrm>
          <a:prstGeom prst="line">
            <a:avLst/>
          </a:prstGeom>
          <a:noFill/>
          <a:ln w="38100">
            <a:solidFill>
              <a:srgbClr val="FF0000"/>
            </a:solidFill>
            <a:round/>
            <a:headEnd/>
            <a:tailEnd type="triangle" w="med" len="med"/>
          </a:ln>
        </p:spPr>
        <p:txBody>
          <a:bodyPr lIns="82945" tIns="41473" rIns="82945" bIns="41473">
            <a:prstTxWarp prst="textNoShape">
              <a:avLst/>
            </a:prstTxWarp>
          </a:bodyPr>
          <a:lstStyle/>
          <a:p>
            <a:endParaRPr lang="en-US"/>
          </a:p>
        </p:txBody>
      </p:sp>
      <p:sp>
        <p:nvSpPr>
          <p:cNvPr id="15372" name="Line 12"/>
          <p:cNvSpPr>
            <a:spLocks noChangeShapeType="1"/>
          </p:cNvSpPr>
          <p:nvPr/>
        </p:nvSpPr>
        <p:spPr bwMode="auto">
          <a:xfrm flipH="1">
            <a:off x="1296000" y="2057977"/>
            <a:ext cx="3123360" cy="303871"/>
          </a:xfrm>
          <a:prstGeom prst="line">
            <a:avLst/>
          </a:prstGeom>
          <a:noFill/>
          <a:ln w="38100">
            <a:solidFill>
              <a:srgbClr val="FF0000"/>
            </a:solidFill>
            <a:round/>
            <a:headEnd/>
            <a:tailEnd type="triangle" w="med" len="med"/>
          </a:ln>
        </p:spPr>
        <p:txBody>
          <a:bodyPr lIns="82945" tIns="41473" rIns="82945" bIns="41473">
            <a:prstTxWarp prst="textNoShape">
              <a:avLst/>
            </a:prstTxWarp>
          </a:bodyPr>
          <a:lstStyle/>
          <a:p>
            <a:endParaRPr lang="en-US"/>
          </a:p>
        </p:txBody>
      </p:sp>
      <p:sp>
        <p:nvSpPr>
          <p:cNvPr id="15373" name="Rectangle 13"/>
          <p:cNvSpPr>
            <a:spLocks noChangeArrowheads="1"/>
          </p:cNvSpPr>
          <p:nvPr/>
        </p:nvSpPr>
        <p:spPr bwMode="auto">
          <a:xfrm>
            <a:off x="3352320" y="4514682"/>
            <a:ext cx="2592000" cy="1200318"/>
          </a:xfrm>
          <a:prstGeom prst="rect">
            <a:avLst/>
          </a:prstGeom>
          <a:noFill/>
          <a:ln w="9525">
            <a:noFill/>
            <a:miter lim="800000"/>
            <a:headEnd/>
            <a:tailEnd/>
          </a:ln>
        </p:spPr>
        <p:txBody>
          <a:bodyPr lIns="91430" tIns="45715" rIns="91430" bIns="45715" anchor="ctr">
            <a:prstTxWarp prst="textNoShape">
              <a:avLst/>
            </a:prstTxWarp>
            <a:spAutoFit/>
          </a:bodyPr>
          <a:lstStyle/>
          <a:p>
            <a:pPr algn="ctr" defTabSz="914414"/>
            <a:r>
              <a:rPr lang="en-US" sz="2400" dirty="0">
                <a:solidFill>
                  <a:srgbClr val="0000FF"/>
                </a:solidFill>
                <a:latin typeface="Arial" charset="0"/>
              </a:rPr>
              <a:t>Cold California Current: 2M m^3/sec; 0.1m/s</a:t>
            </a:r>
          </a:p>
        </p:txBody>
      </p:sp>
      <p:pic>
        <p:nvPicPr>
          <p:cNvPr id="15374" name="Picture 14" descr="calif_sst"/>
          <p:cNvPicPr>
            <a:picLocks noChangeAspect="1" noChangeArrowheads="1"/>
          </p:cNvPicPr>
          <p:nvPr/>
        </p:nvPicPr>
        <p:blipFill>
          <a:blip r:embed="rId6"/>
          <a:srcRect/>
          <a:stretch>
            <a:fillRect/>
          </a:stretch>
        </p:blipFill>
        <p:spPr bwMode="auto">
          <a:xfrm>
            <a:off x="3924000" y="2272367"/>
            <a:ext cx="1715040" cy="2190470"/>
          </a:xfrm>
          <a:prstGeom prst="rect">
            <a:avLst/>
          </a:prstGeom>
          <a:noFill/>
          <a:ln w="9525">
            <a:noFill/>
            <a:miter lim="800000"/>
            <a:headEnd/>
            <a:tailEnd/>
          </a:ln>
        </p:spPr>
      </p:pic>
      <p:sp>
        <p:nvSpPr>
          <p:cNvPr id="15375" name="Rectangle 15"/>
          <p:cNvSpPr>
            <a:spLocks noChangeArrowheads="1"/>
          </p:cNvSpPr>
          <p:nvPr/>
        </p:nvSpPr>
        <p:spPr bwMode="auto">
          <a:xfrm>
            <a:off x="2972160" y="5638800"/>
            <a:ext cx="2666881" cy="1200318"/>
          </a:xfrm>
          <a:prstGeom prst="rect">
            <a:avLst/>
          </a:prstGeom>
          <a:noFill/>
          <a:ln w="9525">
            <a:noFill/>
            <a:miter lim="800000"/>
            <a:headEnd/>
            <a:tailEnd/>
          </a:ln>
        </p:spPr>
        <p:txBody>
          <a:bodyPr wrap="square" lIns="91430" tIns="45715" rIns="91430" bIns="45715" anchor="ctr">
            <a:prstTxWarp prst="textNoShape">
              <a:avLst/>
            </a:prstTxWarp>
            <a:spAutoFit/>
          </a:bodyPr>
          <a:lstStyle/>
          <a:p>
            <a:pPr algn="ctr" defTabSz="914414"/>
            <a:r>
              <a:rPr lang="en-US" sz="2400" dirty="0">
                <a:solidFill>
                  <a:srgbClr val="FF0000"/>
                </a:solidFill>
                <a:latin typeface="Arial" charset="0"/>
              </a:rPr>
              <a:t>Warm  Gulf Stream: 150 M m^3 /sec, 1-2m/s</a:t>
            </a:r>
          </a:p>
        </p:txBody>
      </p:sp>
      <p:sp>
        <p:nvSpPr>
          <p:cNvPr id="15376" name="Line 16"/>
          <p:cNvSpPr>
            <a:spLocks noChangeShapeType="1"/>
          </p:cNvSpPr>
          <p:nvPr/>
        </p:nvSpPr>
        <p:spPr bwMode="auto">
          <a:xfrm flipH="1" flipV="1">
            <a:off x="1296000" y="5105336"/>
            <a:ext cx="2132640" cy="1371024"/>
          </a:xfrm>
          <a:prstGeom prst="line">
            <a:avLst/>
          </a:prstGeom>
          <a:noFill/>
          <a:ln w="76200">
            <a:solidFill>
              <a:srgbClr val="FF0000"/>
            </a:solidFill>
            <a:round/>
            <a:headEnd/>
            <a:tailEnd type="triangle" w="med" len="med"/>
          </a:ln>
        </p:spPr>
        <p:txBody>
          <a:bodyPr lIns="82945" tIns="41473" rIns="82945" bIns="41473">
            <a:prstTxWarp prst="textNoShape">
              <a:avLst/>
            </a:prstTxWarp>
          </a:bodyPr>
          <a:lstStyle/>
          <a:p>
            <a:endParaRPr lang="en-US"/>
          </a:p>
        </p:txBody>
      </p:sp>
      <p:sp>
        <p:nvSpPr>
          <p:cNvPr id="15377" name="Line 17"/>
          <p:cNvSpPr>
            <a:spLocks noChangeShapeType="1"/>
          </p:cNvSpPr>
          <p:nvPr/>
        </p:nvSpPr>
        <p:spPr bwMode="auto">
          <a:xfrm flipV="1">
            <a:off x="4343040" y="3872374"/>
            <a:ext cx="761760" cy="685512"/>
          </a:xfrm>
          <a:prstGeom prst="line">
            <a:avLst/>
          </a:prstGeom>
          <a:noFill/>
          <a:ln w="76200">
            <a:solidFill>
              <a:srgbClr val="0000FF"/>
            </a:solidFill>
            <a:round/>
            <a:headEnd/>
            <a:tailEnd type="triangle" w="med" len="med"/>
          </a:ln>
        </p:spPr>
        <p:txBody>
          <a:bodyPr lIns="82945" tIns="41473" rIns="82945" bIns="41473">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p:cNvSpPr txBox="1">
            <a:spLocks noChangeArrowheads="1"/>
          </p:cNvSpPr>
          <p:nvPr/>
        </p:nvSpPr>
        <p:spPr bwMode="auto">
          <a:xfrm>
            <a:off x="-1" y="0"/>
            <a:ext cx="9144001" cy="990599"/>
          </a:xfrm>
          <a:prstGeom prst="rect">
            <a:avLst/>
          </a:prstGeom>
          <a:noFill/>
          <a:ln w="9525">
            <a:noFill/>
            <a:round/>
            <a:headEnd/>
            <a:tailEnd/>
          </a:ln>
          <a:effectLst/>
        </p:spPr>
        <p:txBody>
          <a:bodyPr anchor="ctr">
            <a:prstTxWarp prst="textNoShape">
              <a:avLst/>
            </a:prstTxWarp>
          </a:bodyPr>
          <a:lstStyle/>
          <a:p>
            <a:pPr algn="ctr">
              <a:lnSpc>
                <a:spcPct val="100000"/>
              </a:lnSpc>
              <a:buClr>
                <a:srgbClr val="000000"/>
              </a:buClr>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dirty="0" smtClean="0">
                <a:solidFill>
                  <a:srgbClr val="FF0000"/>
                </a:solidFill>
                <a:latin typeface="Arial"/>
                <a:ea typeface="Arial" charset="0"/>
                <a:cs typeface="Arial"/>
              </a:rPr>
              <a:t>Isotopes and reconstructing past climates:</a:t>
            </a:r>
          </a:p>
          <a:p>
            <a:pPr algn="ctr">
              <a:lnSpc>
                <a:spcPct val="100000"/>
              </a:lnSpc>
              <a:buClr>
                <a:srgbClr val="000000"/>
              </a:buClr>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dirty="0" smtClean="0">
                <a:solidFill>
                  <a:srgbClr val="008000"/>
                </a:solidFill>
                <a:latin typeface="Arial"/>
                <a:ea typeface="Arial" charset="0"/>
                <a:cs typeface="Arial"/>
              </a:rPr>
              <a:t>How</a:t>
            </a:r>
            <a:r>
              <a:rPr lang="en-GB" sz="3600" dirty="0" smtClean="0">
                <a:solidFill>
                  <a:srgbClr val="008000"/>
                </a:solidFill>
                <a:latin typeface="Arial"/>
                <a:ea typeface="Arial" charset="0"/>
                <a:cs typeface="Arial"/>
              </a:rPr>
              <a:t> does it work?</a:t>
            </a:r>
            <a:endParaRPr lang="en-GB" sz="3600" dirty="0">
              <a:solidFill>
                <a:srgbClr val="008000"/>
              </a:solidFill>
              <a:latin typeface="Arial"/>
              <a:ea typeface="Arial" charset="0"/>
              <a:cs typeface="Arial"/>
            </a:endParaRPr>
          </a:p>
        </p:txBody>
      </p:sp>
      <p:pic>
        <p:nvPicPr>
          <p:cNvPr id="10" name="Picture 9"/>
          <p:cNvPicPr>
            <a:picLocks noChangeAspect="1"/>
          </p:cNvPicPr>
          <p:nvPr/>
        </p:nvPicPr>
        <p:blipFill>
          <a:blip r:embed="rId2"/>
          <a:stretch>
            <a:fillRect/>
          </a:stretch>
        </p:blipFill>
        <p:spPr>
          <a:xfrm>
            <a:off x="5859708" y="3581400"/>
            <a:ext cx="3284291" cy="3276600"/>
          </a:xfrm>
          <a:prstGeom prst="rect">
            <a:avLst/>
          </a:prstGeom>
        </p:spPr>
      </p:pic>
      <p:pic>
        <p:nvPicPr>
          <p:cNvPr id="16" name="Picture 4"/>
          <p:cNvPicPr>
            <a:picLocks noChangeAspect="1"/>
          </p:cNvPicPr>
          <p:nvPr/>
        </p:nvPicPr>
        <p:blipFill>
          <a:blip r:embed="rId3"/>
          <a:srcRect/>
          <a:stretch>
            <a:fillRect/>
          </a:stretch>
        </p:blipFill>
        <p:spPr bwMode="auto">
          <a:xfrm>
            <a:off x="-1" y="4495800"/>
            <a:ext cx="3509511" cy="2362200"/>
          </a:xfrm>
          <a:prstGeom prst="rect">
            <a:avLst/>
          </a:prstGeom>
          <a:noFill/>
          <a:ln w="9525">
            <a:noFill/>
            <a:miter lim="800000"/>
            <a:headEnd/>
            <a:tailEnd/>
          </a:ln>
        </p:spPr>
      </p:pic>
      <p:pic>
        <p:nvPicPr>
          <p:cNvPr id="18" name="Picture 5"/>
          <p:cNvPicPr>
            <a:picLocks noChangeAspect="1" noChangeArrowheads="1"/>
          </p:cNvPicPr>
          <p:nvPr/>
        </p:nvPicPr>
        <p:blipFill>
          <a:blip r:embed="rId4"/>
          <a:srcRect/>
          <a:stretch>
            <a:fillRect/>
          </a:stretch>
        </p:blipFill>
        <p:spPr bwMode="auto">
          <a:xfrm>
            <a:off x="-1" y="1713132"/>
            <a:ext cx="3720137" cy="2706468"/>
          </a:xfrm>
          <a:prstGeom prst="rect">
            <a:avLst/>
          </a:prstGeom>
          <a:noFill/>
          <a:ln w="9525">
            <a:noFill/>
            <a:miter lim="800000"/>
            <a:headEnd/>
            <a:tailEnd/>
          </a:ln>
        </p:spPr>
      </p:pic>
      <p:sp>
        <p:nvSpPr>
          <p:cNvPr id="20" name="Rectangle 8"/>
          <p:cNvSpPr>
            <a:spLocks noChangeArrowheads="1"/>
          </p:cNvSpPr>
          <p:nvPr/>
        </p:nvSpPr>
        <p:spPr bwMode="auto">
          <a:xfrm>
            <a:off x="317500" y="4495800"/>
            <a:ext cx="2826465"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FFFF00"/>
                </a:solidFill>
              </a:rPr>
              <a:t>Foraminifera (&lt;1mm)</a:t>
            </a:r>
          </a:p>
        </p:txBody>
      </p:sp>
      <p:sp>
        <p:nvSpPr>
          <p:cNvPr id="21" name="Rectangle 9"/>
          <p:cNvSpPr>
            <a:spLocks noChangeArrowheads="1"/>
          </p:cNvSpPr>
          <p:nvPr/>
        </p:nvSpPr>
        <p:spPr bwMode="auto">
          <a:xfrm>
            <a:off x="-1" y="1748135"/>
            <a:ext cx="2686177" cy="461665"/>
          </a:xfrm>
          <a:prstGeom prst="rect">
            <a:avLst/>
          </a:prstGeom>
          <a:noFill/>
          <a:ln w="9525">
            <a:noFill/>
            <a:miter lim="800000"/>
            <a:headEnd/>
            <a:tailEnd/>
          </a:ln>
        </p:spPr>
        <p:txBody>
          <a:bodyPr wrap="none">
            <a:prstTxWarp prst="textNoShape">
              <a:avLst/>
            </a:prstTxWarp>
            <a:spAutoFit/>
          </a:bodyPr>
          <a:lstStyle/>
          <a:p>
            <a:r>
              <a:rPr lang="en-US" sz="2400" i="1" dirty="0">
                <a:solidFill>
                  <a:srgbClr val="FFFF00"/>
                </a:solidFill>
              </a:rPr>
              <a:t>Resolution</a:t>
            </a:r>
            <a:r>
              <a:rPr lang="en-US" sz="2400" dirty="0">
                <a:solidFill>
                  <a:srgbClr val="FFFF00"/>
                </a:solidFill>
              </a:rPr>
              <a:t> Drill Ship</a:t>
            </a:r>
          </a:p>
        </p:txBody>
      </p:sp>
      <p:sp>
        <p:nvSpPr>
          <p:cNvPr id="24" name="Rectangle 23"/>
          <p:cNvSpPr/>
          <p:nvPr/>
        </p:nvSpPr>
        <p:spPr>
          <a:xfrm>
            <a:off x="781624" y="1030069"/>
            <a:ext cx="7676576" cy="646331"/>
          </a:xfrm>
          <a:prstGeom prst="rect">
            <a:avLst/>
          </a:prstGeom>
        </p:spPr>
        <p:txBody>
          <a:bodyPr wrap="none">
            <a:spAutoFit/>
          </a:bodyPr>
          <a:lstStyle/>
          <a:p>
            <a:r>
              <a:rPr lang="en-US" sz="3600" dirty="0" smtClean="0">
                <a:solidFill>
                  <a:srgbClr val="0000FF"/>
                </a:solidFill>
              </a:rPr>
              <a:t>T (°C) = 16.9 - 4.0(δ</a:t>
            </a:r>
            <a:r>
              <a:rPr lang="en-US" sz="3600" baseline="30000" dirty="0" smtClean="0">
                <a:solidFill>
                  <a:srgbClr val="0000FF"/>
                </a:solidFill>
              </a:rPr>
              <a:t>18</a:t>
            </a:r>
            <a:r>
              <a:rPr lang="en-US" sz="3600" dirty="0" smtClean="0">
                <a:solidFill>
                  <a:srgbClr val="0000FF"/>
                </a:solidFill>
              </a:rPr>
              <a:t>O</a:t>
            </a:r>
            <a:r>
              <a:rPr lang="en-US" sz="3600" baseline="-25000" dirty="0" smtClean="0">
                <a:solidFill>
                  <a:srgbClr val="0000FF"/>
                </a:solidFill>
              </a:rPr>
              <a:t>calcite</a:t>
            </a:r>
            <a:r>
              <a:rPr lang="en-US" sz="3600" dirty="0" smtClean="0">
                <a:solidFill>
                  <a:srgbClr val="0000FF"/>
                </a:solidFill>
              </a:rPr>
              <a:t> - δ</a:t>
            </a:r>
            <a:r>
              <a:rPr lang="en-US" sz="3600" baseline="30000" dirty="0" smtClean="0">
                <a:solidFill>
                  <a:srgbClr val="0000FF"/>
                </a:solidFill>
              </a:rPr>
              <a:t>18</a:t>
            </a:r>
            <a:r>
              <a:rPr lang="en-US" sz="3600" dirty="0" smtClean="0">
                <a:solidFill>
                  <a:srgbClr val="0000FF"/>
                </a:solidFill>
              </a:rPr>
              <a:t>O</a:t>
            </a:r>
            <a:r>
              <a:rPr lang="en-US" sz="3600" baseline="-25000" dirty="0" smtClean="0">
                <a:solidFill>
                  <a:srgbClr val="0000FF"/>
                </a:solidFill>
              </a:rPr>
              <a:t>seawater</a:t>
            </a:r>
            <a:r>
              <a:rPr lang="en-US" sz="3600" dirty="0" smtClean="0">
                <a:solidFill>
                  <a:srgbClr val="0000FF"/>
                </a:solidFill>
              </a:rPr>
              <a:t>)</a:t>
            </a:r>
            <a:endParaRPr lang="en-US" sz="3600" dirty="0">
              <a:solidFill>
                <a:srgbClr val="0000FF"/>
              </a:solidFill>
            </a:endParaRPr>
          </a:p>
        </p:txBody>
      </p:sp>
      <p:sp>
        <p:nvSpPr>
          <p:cNvPr id="25" name="TextBox 24"/>
          <p:cNvSpPr txBox="1"/>
          <p:nvPr/>
        </p:nvSpPr>
        <p:spPr>
          <a:xfrm>
            <a:off x="4038600" y="1752600"/>
            <a:ext cx="4953000" cy="1938992"/>
          </a:xfrm>
          <a:prstGeom prst="rect">
            <a:avLst/>
          </a:prstGeom>
          <a:noFill/>
        </p:spPr>
        <p:txBody>
          <a:bodyPr wrap="square" rtlCol="0">
            <a:spAutoFit/>
          </a:bodyPr>
          <a:lstStyle/>
          <a:p>
            <a:r>
              <a:rPr lang="en-US" sz="2400" dirty="0" smtClean="0"/>
              <a:t>The ocean temperature at which plankton grow affects the oxygen isotopic composition of their skeletons;  Can use this to reconstruct past climate.</a:t>
            </a:r>
            <a:endParaRPr lang="en-US" sz="2400" dirty="0"/>
          </a:p>
        </p:txBody>
      </p:sp>
      <p:sp>
        <p:nvSpPr>
          <p:cNvPr id="26" name="Rectangle 25"/>
          <p:cNvSpPr/>
          <p:nvPr/>
        </p:nvSpPr>
        <p:spPr>
          <a:xfrm>
            <a:off x="6019800" y="4724400"/>
            <a:ext cx="2936020" cy="461665"/>
          </a:xfrm>
          <a:prstGeom prst="rect">
            <a:avLst/>
          </a:prstGeom>
        </p:spPr>
        <p:txBody>
          <a:bodyPr wrap="none">
            <a:spAutoFit/>
          </a:bodyPr>
          <a:lstStyle/>
          <a:p>
            <a:r>
              <a:rPr lang="en-US" sz="2400" dirty="0" smtClean="0">
                <a:solidFill>
                  <a:srgbClr val="FFFF00"/>
                </a:solidFill>
              </a:rPr>
              <a:t>Foraminifera samples</a:t>
            </a:r>
            <a:endParaRPr lang="en-US" sz="2400" dirty="0">
              <a:solidFill>
                <a:srgbClr val="FFFF00"/>
              </a:solidFill>
            </a:endParaRPr>
          </a:p>
        </p:txBody>
      </p:sp>
      <p:pic>
        <p:nvPicPr>
          <p:cNvPr id="27" name="Picture 26"/>
          <p:cNvPicPr>
            <a:picLocks noChangeAspect="1"/>
          </p:cNvPicPr>
          <p:nvPr/>
        </p:nvPicPr>
        <p:blipFill>
          <a:blip r:embed="rId5"/>
          <a:stretch>
            <a:fillRect/>
          </a:stretch>
        </p:blipFill>
        <p:spPr>
          <a:xfrm>
            <a:off x="3509511" y="3677623"/>
            <a:ext cx="2357890" cy="3166309"/>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254500" y="1574800"/>
            <a:ext cx="4889500" cy="2743200"/>
          </a:xfrm>
          <a:prstGeom prst="rect">
            <a:avLst/>
          </a:prstGeom>
        </p:spPr>
      </p:pic>
      <p:sp>
        <p:nvSpPr>
          <p:cNvPr id="5" name="Text Box 1"/>
          <p:cNvSpPr txBox="1">
            <a:spLocks noChangeArrowheads="1"/>
          </p:cNvSpPr>
          <p:nvPr/>
        </p:nvSpPr>
        <p:spPr bwMode="auto">
          <a:xfrm>
            <a:off x="-1" y="0"/>
            <a:ext cx="9144001" cy="1523999"/>
          </a:xfrm>
          <a:prstGeom prst="rect">
            <a:avLst/>
          </a:prstGeom>
          <a:noFill/>
          <a:ln w="9525">
            <a:noFill/>
            <a:round/>
            <a:headEnd/>
            <a:tailEnd/>
          </a:ln>
          <a:effectLst/>
        </p:spPr>
        <p:txBody>
          <a:bodyPr anchor="ctr">
            <a:prstTxWarp prst="textNoShape">
              <a:avLst/>
            </a:prstTxWarp>
          </a:bodyPr>
          <a:lstStyle/>
          <a:p>
            <a:pPr algn="ctr">
              <a:lnSpc>
                <a:spcPct val="100000"/>
              </a:lnSpc>
              <a:buClr>
                <a:srgbClr val="000000"/>
              </a:buClr>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dirty="0" smtClean="0">
                <a:solidFill>
                  <a:srgbClr val="FF0000"/>
                </a:solidFill>
                <a:latin typeface="Arial"/>
                <a:ea typeface="Arial" charset="0"/>
                <a:cs typeface="Arial"/>
              </a:rPr>
              <a:t>Isotopes and reconstructing past climates</a:t>
            </a:r>
          </a:p>
          <a:p>
            <a:pPr algn="ctr">
              <a:lnSpc>
                <a:spcPct val="100000"/>
              </a:lnSpc>
              <a:buClr>
                <a:srgbClr val="000000"/>
              </a:buClr>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dirty="0" smtClean="0">
                <a:solidFill>
                  <a:srgbClr val="008000"/>
                </a:solidFill>
                <a:latin typeface="Arial"/>
                <a:ea typeface="Arial" charset="0"/>
                <a:cs typeface="Arial"/>
              </a:rPr>
              <a:t>W</a:t>
            </a:r>
            <a:r>
              <a:rPr lang="en-GB" sz="3600" dirty="0" smtClean="0">
                <a:solidFill>
                  <a:srgbClr val="008000"/>
                </a:solidFill>
                <a:latin typeface="Arial"/>
                <a:ea typeface="Arial" charset="0"/>
                <a:cs typeface="Arial"/>
              </a:rPr>
              <a:t>hat did we learn?</a:t>
            </a:r>
            <a:endParaRPr lang="en-GB" sz="3600" dirty="0">
              <a:solidFill>
                <a:srgbClr val="008000"/>
              </a:solidFill>
              <a:latin typeface="Arial"/>
              <a:ea typeface="Arial" charset="0"/>
              <a:cs typeface="Arial"/>
            </a:endParaRPr>
          </a:p>
        </p:txBody>
      </p:sp>
      <p:sp>
        <p:nvSpPr>
          <p:cNvPr id="23" name="Text Box 9"/>
          <p:cNvSpPr txBox="1">
            <a:spLocks noChangeArrowheads="1"/>
          </p:cNvSpPr>
          <p:nvPr/>
        </p:nvSpPr>
        <p:spPr bwMode="auto">
          <a:xfrm>
            <a:off x="50800" y="2627784"/>
            <a:ext cx="4203700" cy="1569660"/>
          </a:xfrm>
          <a:prstGeom prst="rect">
            <a:avLst/>
          </a:prstGeom>
          <a:noFill/>
          <a:ln w="9525">
            <a:noFill/>
            <a:miter lim="800000"/>
            <a:headEnd/>
            <a:tailEnd/>
          </a:ln>
        </p:spPr>
        <p:txBody>
          <a:bodyPr wrap="square">
            <a:prstTxWarp prst="textNoShape">
              <a:avLst/>
            </a:prstTxWarp>
            <a:spAutoFit/>
          </a:bodyPr>
          <a:lstStyle/>
          <a:p>
            <a:pPr algn="ctr"/>
            <a:r>
              <a:rPr lang="en-US" sz="2400" dirty="0" smtClean="0">
                <a:solidFill>
                  <a:srgbClr val="0000FF"/>
                </a:solidFill>
                <a:ea typeface="Arial" charset="0"/>
                <a:cs typeface="Arial" charset="0"/>
              </a:rPr>
              <a:t>Last 5.5 Myr: ice ages started 2.7 Myr ago; were every 40 </a:t>
            </a:r>
            <a:r>
              <a:rPr lang="en-US" sz="2400" dirty="0" err="1" smtClean="0">
                <a:solidFill>
                  <a:srgbClr val="0000FF"/>
                </a:solidFill>
                <a:ea typeface="Arial" charset="0"/>
                <a:cs typeface="Arial" charset="0"/>
              </a:rPr>
              <a:t>kyr</a:t>
            </a:r>
            <a:r>
              <a:rPr lang="en-US" sz="2400" dirty="0" smtClean="0">
                <a:solidFill>
                  <a:srgbClr val="0000FF"/>
                </a:solidFill>
                <a:ea typeface="Arial" charset="0"/>
                <a:cs typeface="Arial" charset="0"/>
              </a:rPr>
              <a:t> until 800,000 yr, and every 100 </a:t>
            </a:r>
            <a:r>
              <a:rPr lang="en-US" sz="2400" dirty="0" err="1" smtClean="0">
                <a:solidFill>
                  <a:srgbClr val="0000FF"/>
                </a:solidFill>
                <a:ea typeface="Arial" charset="0"/>
                <a:cs typeface="Arial" charset="0"/>
              </a:rPr>
              <a:t>kyr</a:t>
            </a:r>
            <a:r>
              <a:rPr lang="en-US" sz="2400" dirty="0" smtClean="0">
                <a:solidFill>
                  <a:srgbClr val="0000FF"/>
                </a:solidFill>
                <a:ea typeface="Arial" charset="0"/>
                <a:cs typeface="Arial" charset="0"/>
              </a:rPr>
              <a:t> since</a:t>
            </a:r>
            <a:endParaRPr lang="en-US" sz="2400" dirty="0">
              <a:solidFill>
                <a:srgbClr val="0000FF"/>
              </a:solidFill>
              <a:ea typeface="Arial" charset="0"/>
              <a:cs typeface="Arial" charset="0"/>
            </a:endParaRPr>
          </a:p>
        </p:txBody>
      </p:sp>
      <p:sp>
        <p:nvSpPr>
          <p:cNvPr id="17" name="Rectangle 16"/>
          <p:cNvSpPr/>
          <p:nvPr/>
        </p:nvSpPr>
        <p:spPr>
          <a:xfrm>
            <a:off x="-1" y="1574800"/>
            <a:ext cx="4203700" cy="461665"/>
          </a:xfrm>
          <a:prstGeom prst="rect">
            <a:avLst/>
          </a:prstGeom>
        </p:spPr>
        <p:txBody>
          <a:bodyPr wrap="square">
            <a:spAutoFit/>
          </a:bodyPr>
          <a:lstStyle/>
          <a:p>
            <a:r>
              <a:rPr lang="en-US" sz="2400" dirty="0" smtClean="0">
                <a:solidFill>
                  <a:srgbClr val="FF0000"/>
                </a:solidFill>
              </a:rPr>
              <a:t>Ice age during past 600,000 yrs</a:t>
            </a:r>
            <a:endParaRPr lang="en-US" sz="2400" dirty="0">
              <a:solidFill>
                <a:srgbClr val="FF0000"/>
              </a:solidFill>
            </a:endParaRPr>
          </a:p>
        </p:txBody>
      </p:sp>
      <p:pic>
        <p:nvPicPr>
          <p:cNvPr id="13" name="Picture 12"/>
          <p:cNvPicPr>
            <a:picLocks noChangeAspect="1"/>
          </p:cNvPicPr>
          <p:nvPr/>
        </p:nvPicPr>
        <p:blipFill>
          <a:blip r:embed="rId3"/>
          <a:stretch>
            <a:fillRect/>
          </a:stretch>
        </p:blipFill>
        <p:spPr>
          <a:xfrm>
            <a:off x="295274" y="4197444"/>
            <a:ext cx="8848726" cy="2660556"/>
          </a:xfrm>
          <a:prstGeom prst="rect">
            <a:avLst/>
          </a:prstGeom>
        </p:spPr>
      </p:pic>
      <p:cxnSp>
        <p:nvCxnSpPr>
          <p:cNvPr id="15" name="Straight Arrow Connector 19"/>
          <p:cNvCxnSpPr>
            <a:cxnSpLocks noChangeShapeType="1"/>
          </p:cNvCxnSpPr>
          <p:nvPr/>
        </p:nvCxnSpPr>
        <p:spPr bwMode="auto">
          <a:xfrm>
            <a:off x="2819400" y="4038600"/>
            <a:ext cx="609600" cy="355600"/>
          </a:xfrm>
          <a:prstGeom prst="straightConnector1">
            <a:avLst/>
          </a:prstGeom>
          <a:noFill/>
          <a:ln w="73025">
            <a:solidFill>
              <a:srgbClr val="0000FF"/>
            </a:solidFill>
            <a:round/>
            <a:headEnd/>
            <a:tailEnd type="stealth" w="lg" len="lg"/>
          </a:ln>
        </p:spPr>
      </p:cxnSp>
      <p:cxnSp>
        <p:nvCxnSpPr>
          <p:cNvPr id="31" name="Straight Arrow Connector 19"/>
          <p:cNvCxnSpPr>
            <a:cxnSpLocks noChangeShapeType="1"/>
          </p:cNvCxnSpPr>
          <p:nvPr/>
        </p:nvCxnSpPr>
        <p:spPr bwMode="auto">
          <a:xfrm>
            <a:off x="3429000" y="2036465"/>
            <a:ext cx="1600200" cy="355600"/>
          </a:xfrm>
          <a:prstGeom prst="straightConnector1">
            <a:avLst/>
          </a:prstGeom>
          <a:noFill/>
          <a:ln w="73025">
            <a:solidFill>
              <a:srgbClr val="FF0000"/>
            </a:solidFill>
            <a:round/>
            <a:headEnd/>
            <a:tailEnd type="stealth" w="lg" len="lg"/>
          </a:ln>
        </p:spPr>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800600" y="3409950"/>
            <a:ext cx="3581400" cy="2686050"/>
          </a:xfrm>
          <a:prstGeom prst="rect">
            <a:avLst/>
          </a:prstGeom>
        </p:spPr>
      </p:pic>
      <p:sp>
        <p:nvSpPr>
          <p:cNvPr id="3073" name="Text Box 1"/>
          <p:cNvSpPr txBox="1">
            <a:spLocks noChangeArrowheads="1"/>
          </p:cNvSpPr>
          <p:nvPr/>
        </p:nvSpPr>
        <p:spPr bwMode="auto">
          <a:xfrm>
            <a:off x="0" y="0"/>
            <a:ext cx="9144000" cy="701675"/>
          </a:xfrm>
          <a:prstGeom prst="rect">
            <a:avLst/>
          </a:prstGeom>
          <a:noFill/>
          <a:ln w="9525">
            <a:noFill/>
            <a:round/>
            <a:headEnd/>
            <a:tailEnd/>
          </a:ln>
          <a:effectLst/>
        </p:spPr>
        <p:txBody>
          <a:bodyPr anchor="ctr">
            <a:prstTxWarp prst="textNoShape">
              <a:avLst/>
            </a:prstTxWarp>
          </a:bodyPr>
          <a:lstStyle/>
          <a:p>
            <a:pPr algn="ctr">
              <a:lnSpc>
                <a:spcPct val="100000"/>
              </a:lnSpc>
              <a:buClr>
                <a:srgbClr val="000000"/>
              </a:buClr>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smtClean="0">
                <a:solidFill>
                  <a:srgbClr val="FF0000"/>
                </a:solidFill>
                <a:latin typeface="Arial"/>
                <a:ea typeface="Arial" charset="0"/>
                <a:cs typeface="Arial"/>
              </a:rPr>
              <a:t>Glacial cycles and </a:t>
            </a:r>
            <a:r>
              <a:rPr lang="en-US" sz="4000" dirty="0" err="1" smtClean="0">
                <a:solidFill>
                  <a:srgbClr val="FF0000"/>
                </a:solidFill>
                <a:latin typeface="Arial"/>
                <a:ea typeface="Arial" charset="0"/>
                <a:cs typeface="Arial"/>
              </a:rPr>
              <a:t>Milankovitch</a:t>
            </a:r>
            <a:r>
              <a:rPr lang="en-US" sz="4000" dirty="0" smtClean="0">
                <a:solidFill>
                  <a:srgbClr val="FF0000"/>
                </a:solidFill>
                <a:latin typeface="Arial"/>
                <a:ea typeface="Arial" charset="0"/>
                <a:cs typeface="Arial"/>
              </a:rPr>
              <a:t> forcing</a:t>
            </a:r>
            <a:endParaRPr lang="en-GB" sz="4000" dirty="0">
              <a:solidFill>
                <a:srgbClr val="FF0000"/>
              </a:solidFill>
              <a:latin typeface="Arial"/>
              <a:ea typeface="Arial" charset="0"/>
              <a:cs typeface="Arial"/>
            </a:endParaRPr>
          </a:p>
        </p:txBody>
      </p:sp>
      <p:pic>
        <p:nvPicPr>
          <p:cNvPr id="7" name="Picture 6" descr="Picture 1.jpg"/>
          <p:cNvPicPr>
            <a:picLocks noChangeAspect="1"/>
          </p:cNvPicPr>
          <p:nvPr/>
        </p:nvPicPr>
        <p:blipFill>
          <a:blip r:embed="rId4"/>
          <a:stretch>
            <a:fillRect/>
          </a:stretch>
        </p:blipFill>
        <p:spPr>
          <a:xfrm>
            <a:off x="36689" y="1600200"/>
            <a:ext cx="4078111" cy="5181600"/>
          </a:xfrm>
          <a:prstGeom prst="rect">
            <a:avLst/>
          </a:prstGeom>
        </p:spPr>
      </p:pic>
      <p:sp>
        <p:nvSpPr>
          <p:cNvPr id="4" name="TextBox 3"/>
          <p:cNvSpPr txBox="1"/>
          <p:nvPr/>
        </p:nvSpPr>
        <p:spPr>
          <a:xfrm>
            <a:off x="3810000" y="1219200"/>
            <a:ext cx="5308600" cy="1569660"/>
          </a:xfrm>
          <a:prstGeom prst="rect">
            <a:avLst/>
          </a:prstGeom>
          <a:noFill/>
        </p:spPr>
        <p:txBody>
          <a:bodyPr wrap="square" rtlCol="0">
            <a:spAutoFit/>
          </a:bodyPr>
          <a:lstStyle/>
          <a:p>
            <a:r>
              <a:rPr lang="en-US" sz="2400" dirty="0" smtClean="0">
                <a:solidFill>
                  <a:srgbClr val="0000FF"/>
                </a:solidFill>
              </a:rPr>
              <a:t>Slight variations of the earth orbit </a:t>
            </a:r>
          </a:p>
          <a:p>
            <a:r>
              <a:rPr lang="en-US" sz="2400" dirty="0" smtClean="0">
                <a:solidFill>
                  <a:srgbClr val="0000FF"/>
                </a:solidFill>
              </a:rPr>
              <a:t>around the sun change the radiation </a:t>
            </a:r>
          </a:p>
          <a:p>
            <a:r>
              <a:rPr lang="en-US" sz="2400" dirty="0" smtClean="0">
                <a:solidFill>
                  <a:srgbClr val="0000FF"/>
                </a:solidFill>
              </a:rPr>
              <a:t>arriving at earth’s surface and affects climate and glacial cycles in particular.</a:t>
            </a:r>
            <a:endParaRPr lang="en-US" sz="2400" dirty="0">
              <a:solidFill>
                <a:srgbClr val="0000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419600" y="883920"/>
            <a:ext cx="2133600" cy="2499360"/>
          </a:xfrm>
          <a:prstGeom prst="rect">
            <a:avLst/>
          </a:prstGeom>
        </p:spPr>
      </p:pic>
      <p:sp>
        <p:nvSpPr>
          <p:cNvPr id="3073" name="Text Box 1"/>
          <p:cNvSpPr txBox="1">
            <a:spLocks noChangeArrowheads="1"/>
          </p:cNvSpPr>
          <p:nvPr/>
        </p:nvSpPr>
        <p:spPr bwMode="auto">
          <a:xfrm>
            <a:off x="0" y="0"/>
            <a:ext cx="9144000" cy="701675"/>
          </a:xfrm>
          <a:prstGeom prst="rect">
            <a:avLst/>
          </a:prstGeom>
          <a:noFill/>
          <a:ln w="9525">
            <a:noFill/>
            <a:round/>
            <a:headEnd/>
            <a:tailEnd/>
          </a:ln>
          <a:effectLst/>
        </p:spPr>
        <p:txBody>
          <a:bodyPr anchor="ctr">
            <a:prstTxWarp prst="textNoShape">
              <a:avLst/>
            </a:prstTxWarp>
          </a:bodyPr>
          <a:lstStyle/>
          <a:p>
            <a:pPr algn="ctr">
              <a:lnSpc>
                <a:spcPct val="100000"/>
              </a:lnSpc>
              <a:buClr>
                <a:srgbClr val="000000"/>
              </a:buClr>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smtClean="0">
                <a:solidFill>
                  <a:srgbClr val="FF0000"/>
                </a:solidFill>
                <a:latin typeface="Arial"/>
                <a:ea typeface="Arial" charset="0"/>
                <a:cs typeface="Arial"/>
              </a:rPr>
              <a:t>Glacial cycles and </a:t>
            </a:r>
            <a:r>
              <a:rPr lang="en-US" sz="4000" dirty="0" err="1" smtClean="0">
                <a:solidFill>
                  <a:srgbClr val="FF0000"/>
                </a:solidFill>
                <a:latin typeface="Arial"/>
                <a:ea typeface="Arial" charset="0"/>
                <a:cs typeface="Arial"/>
              </a:rPr>
              <a:t>Milankovitch</a:t>
            </a:r>
            <a:r>
              <a:rPr lang="en-US" sz="4000" dirty="0" smtClean="0">
                <a:solidFill>
                  <a:srgbClr val="FF0000"/>
                </a:solidFill>
                <a:latin typeface="Arial"/>
                <a:ea typeface="Arial" charset="0"/>
                <a:cs typeface="Arial"/>
              </a:rPr>
              <a:t> forcing</a:t>
            </a:r>
            <a:endParaRPr lang="en-GB" sz="4000" dirty="0">
              <a:solidFill>
                <a:srgbClr val="FF0000"/>
              </a:solidFill>
              <a:latin typeface="Arial"/>
              <a:ea typeface="Arial" charset="0"/>
              <a:cs typeface="Arial"/>
            </a:endParaRPr>
          </a:p>
        </p:txBody>
      </p:sp>
      <p:pic>
        <p:nvPicPr>
          <p:cNvPr id="5" name="Picture 4"/>
          <p:cNvPicPr>
            <a:picLocks noChangeAspect="1"/>
          </p:cNvPicPr>
          <p:nvPr/>
        </p:nvPicPr>
        <p:blipFill>
          <a:blip r:embed="rId4"/>
          <a:stretch>
            <a:fillRect/>
          </a:stretch>
        </p:blipFill>
        <p:spPr>
          <a:xfrm>
            <a:off x="4495800" y="3345084"/>
            <a:ext cx="4635500" cy="3512916"/>
          </a:xfrm>
          <a:prstGeom prst="rect">
            <a:avLst/>
          </a:prstGeom>
        </p:spPr>
      </p:pic>
      <p:sp>
        <p:nvSpPr>
          <p:cNvPr id="4" name="TextBox 3"/>
          <p:cNvSpPr txBox="1"/>
          <p:nvPr/>
        </p:nvSpPr>
        <p:spPr>
          <a:xfrm>
            <a:off x="0" y="4343400"/>
            <a:ext cx="4419600" cy="2308324"/>
          </a:xfrm>
          <a:prstGeom prst="rect">
            <a:avLst/>
          </a:prstGeom>
          <a:noFill/>
        </p:spPr>
        <p:txBody>
          <a:bodyPr wrap="square" rtlCol="0">
            <a:spAutoFit/>
          </a:bodyPr>
          <a:lstStyle/>
          <a:p>
            <a:r>
              <a:rPr lang="en-US" sz="2400" dirty="0" err="1" smtClean="0">
                <a:solidFill>
                  <a:srgbClr val="0000FF"/>
                </a:solidFill>
              </a:rPr>
              <a:t>Milankovitch</a:t>
            </a:r>
            <a:r>
              <a:rPr lang="en-US" sz="2400" dirty="0" smtClean="0">
                <a:solidFill>
                  <a:srgbClr val="0000FF"/>
                </a:solidFill>
              </a:rPr>
              <a:t> cycles: the “pacemaker” of glacial cycles.  What does this mean?  How does it work?  </a:t>
            </a:r>
          </a:p>
          <a:p>
            <a:r>
              <a:rPr lang="en-US" sz="2400" dirty="0" smtClean="0">
                <a:solidFill>
                  <a:srgbClr val="0000FF"/>
                </a:solidFill>
              </a:rPr>
              <a:t>The “</a:t>
            </a:r>
            <a:r>
              <a:rPr lang="en-US" sz="2400" dirty="0" err="1" smtClean="0">
                <a:solidFill>
                  <a:srgbClr val="0000FF"/>
                </a:solidFill>
              </a:rPr>
              <a:t>Milankovitch</a:t>
            </a:r>
            <a:r>
              <a:rPr lang="en-US" sz="2400" dirty="0" smtClean="0">
                <a:solidFill>
                  <a:srgbClr val="0000FF"/>
                </a:solidFill>
              </a:rPr>
              <a:t> problem” regarding the 100kyr cycles.</a:t>
            </a:r>
            <a:endParaRPr lang="en-US" sz="2400" dirty="0">
              <a:solidFill>
                <a:srgbClr val="0000FF"/>
              </a:solidFill>
            </a:endParaRPr>
          </a:p>
        </p:txBody>
      </p:sp>
      <p:pic>
        <p:nvPicPr>
          <p:cNvPr id="9" name="Picture 8"/>
          <p:cNvPicPr>
            <a:picLocks noChangeAspect="1"/>
          </p:cNvPicPr>
          <p:nvPr/>
        </p:nvPicPr>
        <p:blipFill>
          <a:blip r:embed="rId5"/>
          <a:stretch>
            <a:fillRect/>
          </a:stretch>
        </p:blipFill>
        <p:spPr>
          <a:xfrm>
            <a:off x="0" y="599123"/>
            <a:ext cx="4592934" cy="3134677"/>
          </a:xfrm>
          <a:prstGeom prst="rect">
            <a:avLst/>
          </a:prstGeom>
        </p:spPr>
      </p:pic>
      <p:cxnSp>
        <p:nvCxnSpPr>
          <p:cNvPr id="10" name="Straight Arrow Connector 19"/>
          <p:cNvCxnSpPr>
            <a:cxnSpLocks noChangeShapeType="1"/>
          </p:cNvCxnSpPr>
          <p:nvPr/>
        </p:nvCxnSpPr>
        <p:spPr bwMode="auto">
          <a:xfrm rot="5400000" flipH="1" flipV="1">
            <a:off x="8404" y="4334996"/>
            <a:ext cx="2573992" cy="609600"/>
          </a:xfrm>
          <a:prstGeom prst="straightConnector1">
            <a:avLst/>
          </a:prstGeom>
          <a:noFill/>
          <a:ln w="73025">
            <a:solidFill>
              <a:srgbClr val="0000FF">
                <a:alpha val="52000"/>
              </a:srgbClr>
            </a:solidFill>
            <a:round/>
            <a:headEnd/>
            <a:tailEnd type="stealth" w="lg" len="lg"/>
          </a:ln>
        </p:spPr>
      </p:cxnSp>
      <p:cxnSp>
        <p:nvCxnSpPr>
          <p:cNvPr id="11" name="Straight Arrow Connector 19"/>
          <p:cNvCxnSpPr>
            <a:cxnSpLocks noChangeShapeType="1"/>
          </p:cNvCxnSpPr>
          <p:nvPr/>
        </p:nvCxnSpPr>
        <p:spPr bwMode="auto">
          <a:xfrm flipV="1">
            <a:off x="3962400" y="4191000"/>
            <a:ext cx="533400" cy="228600"/>
          </a:xfrm>
          <a:prstGeom prst="straightConnector1">
            <a:avLst/>
          </a:prstGeom>
          <a:noFill/>
          <a:ln w="73025">
            <a:solidFill>
              <a:srgbClr val="FF0000"/>
            </a:solidFill>
            <a:round/>
            <a:headEnd/>
            <a:tailEnd type="stealth" w="lg" len="lg"/>
          </a:ln>
        </p:spPr>
      </p:cxnSp>
      <p:sp>
        <p:nvSpPr>
          <p:cNvPr id="17" name="Rectangle 16"/>
          <p:cNvSpPr/>
          <p:nvPr/>
        </p:nvSpPr>
        <p:spPr>
          <a:xfrm>
            <a:off x="6610283" y="880408"/>
            <a:ext cx="2521017" cy="1938992"/>
          </a:xfrm>
          <a:prstGeom prst="rect">
            <a:avLst/>
          </a:prstGeom>
        </p:spPr>
        <p:txBody>
          <a:bodyPr wrap="square">
            <a:spAutoFit/>
          </a:bodyPr>
          <a:lstStyle/>
          <a:p>
            <a:r>
              <a:rPr lang="en-US" sz="2400" dirty="0" err="1" smtClean="0">
                <a:solidFill>
                  <a:srgbClr val="0000FF"/>
                </a:solidFill>
              </a:rPr>
              <a:t>Milutin</a:t>
            </a:r>
            <a:r>
              <a:rPr lang="en-US" sz="2400" dirty="0" smtClean="0">
                <a:solidFill>
                  <a:srgbClr val="0000FF"/>
                </a:solidFill>
              </a:rPr>
              <a:t> </a:t>
            </a:r>
            <a:r>
              <a:rPr lang="en-US" sz="2400" dirty="0" err="1" smtClean="0">
                <a:solidFill>
                  <a:srgbClr val="0000FF"/>
                </a:solidFill>
              </a:rPr>
              <a:t>Milankovitch</a:t>
            </a:r>
            <a:r>
              <a:rPr lang="en-US" sz="2400" dirty="0" smtClean="0">
                <a:solidFill>
                  <a:srgbClr val="0000FF"/>
                </a:solidFill>
              </a:rPr>
              <a:t>, Serbian mathematician, 1859-1958</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srcRect/>
          <a:stretch>
            <a:fillRect/>
          </a:stretch>
        </p:blipFill>
        <p:spPr bwMode="auto">
          <a:xfrm>
            <a:off x="4933950" y="867945"/>
            <a:ext cx="4133850" cy="5208588"/>
          </a:xfrm>
          <a:prstGeom prst="rect">
            <a:avLst/>
          </a:prstGeom>
          <a:noFill/>
          <a:ln w="9525">
            <a:noFill/>
            <a:round/>
            <a:headEnd/>
            <a:tailEnd/>
          </a:ln>
          <a:effectLst/>
        </p:spPr>
      </p:pic>
      <p:sp>
        <p:nvSpPr>
          <p:cNvPr id="4098" name="Text Box 2"/>
          <p:cNvSpPr txBox="1">
            <a:spLocks noChangeArrowheads="1"/>
          </p:cNvSpPr>
          <p:nvPr/>
        </p:nvSpPr>
        <p:spPr bwMode="auto">
          <a:xfrm>
            <a:off x="303213" y="280988"/>
            <a:ext cx="8661400" cy="586957"/>
          </a:xfrm>
          <a:prstGeom prst="rect">
            <a:avLst/>
          </a:prstGeom>
          <a:noFill/>
          <a:ln w="9525">
            <a:noFill/>
            <a:round/>
            <a:headEnd/>
            <a:tailEnd/>
          </a:ln>
          <a:effectLst/>
        </p:spPr>
        <p:txBody>
          <a:bodyPr lIns="90000" tIns="46800" rIns="90000" bIns="46800">
            <a:prstTxWarp prst="textNoShape">
              <a:avLst/>
            </a:prstTxWarp>
            <a:spAutoFit/>
          </a:bodyPr>
          <a:lstStyle/>
          <a:p>
            <a:pPr algn="ctr" rtl="0">
              <a:lnSpc>
                <a:spcPct val="100000"/>
              </a:lnSpc>
              <a:buClr>
                <a:srgbClr val="000000"/>
              </a:buClr>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FF0000"/>
                </a:solidFill>
                <a:latin typeface="Arial"/>
                <a:ea typeface="Arial" charset="0"/>
                <a:cs typeface="Arial"/>
              </a:rPr>
              <a:t>The OH </a:t>
            </a:r>
            <a:r>
              <a:rPr lang="en-GB" sz="3200" dirty="0" smtClean="0">
                <a:solidFill>
                  <a:srgbClr val="FF0000"/>
                </a:solidFill>
                <a:latin typeface="Arial"/>
                <a:ea typeface="Arial" charset="0"/>
                <a:cs typeface="Arial"/>
              </a:rPr>
              <a:t>radical</a:t>
            </a:r>
            <a:endParaRPr lang="en-GB" sz="3200" dirty="0">
              <a:solidFill>
                <a:srgbClr val="FF0000"/>
              </a:solidFill>
              <a:latin typeface="Arial"/>
              <a:ea typeface="Arial" charset="0"/>
              <a:cs typeface="Arial"/>
            </a:endParaRPr>
          </a:p>
        </p:txBody>
      </p:sp>
      <p:sp>
        <p:nvSpPr>
          <p:cNvPr id="4" name="Rectangle 3"/>
          <p:cNvSpPr/>
          <p:nvPr/>
        </p:nvSpPr>
        <p:spPr>
          <a:xfrm>
            <a:off x="152400" y="1371600"/>
            <a:ext cx="4781550" cy="5016757"/>
          </a:xfrm>
          <a:prstGeom prst="rect">
            <a:avLst/>
          </a:prstGeom>
        </p:spPr>
        <p:txBody>
          <a:bodyPr wrap="square">
            <a:spAutoFit/>
          </a:bodyPr>
          <a:lstStyle/>
          <a:p>
            <a:r>
              <a:rPr lang="en-GB" sz="3200" dirty="0" smtClean="0">
                <a:solidFill>
                  <a:srgbClr val="FF0000"/>
                </a:solidFill>
                <a:latin typeface="Arial"/>
                <a:ea typeface="Arial" charset="0"/>
                <a:cs typeface="Arial"/>
              </a:rPr>
              <a:t>The atmospheric detergent</a:t>
            </a:r>
            <a:r>
              <a:rPr lang="en-US" sz="3200" dirty="0" smtClean="0">
                <a:solidFill>
                  <a:srgbClr val="FF0000"/>
                </a:solidFill>
                <a:latin typeface="Arial"/>
                <a:ea typeface="Arial" charset="0"/>
                <a:cs typeface="Arial"/>
              </a:rPr>
              <a:t>…</a:t>
            </a:r>
            <a:r>
              <a:rPr lang="en-GB" sz="3200" dirty="0" smtClean="0">
                <a:solidFill>
                  <a:srgbClr val="FF0000"/>
                </a:solidFill>
                <a:latin typeface="Arial"/>
                <a:ea typeface="Arial" charset="0"/>
                <a:cs typeface="Arial"/>
              </a:rPr>
              <a:t>  </a:t>
            </a:r>
            <a:r>
              <a:rPr lang="en-GB" sz="3200" dirty="0" smtClean="0">
                <a:solidFill>
                  <a:srgbClr val="000000"/>
                </a:solidFill>
                <a:latin typeface="Arial"/>
                <a:ea typeface="Arial" charset="0"/>
                <a:cs typeface="Arial"/>
              </a:rPr>
              <a:t>the driver of gas-phase atmospheric chemistry: smog and aerosol formation, removal of pollutants from the atmosphere</a:t>
            </a:r>
          </a:p>
          <a:p>
            <a:endParaRPr lang="en-GB" sz="3200" dirty="0" smtClean="0">
              <a:solidFill>
                <a:srgbClr val="000000"/>
              </a:solidFill>
              <a:latin typeface="Arial"/>
              <a:ea typeface="Arial" charset="0"/>
              <a:cs typeface="Arial"/>
            </a:endParaRPr>
          </a:p>
          <a:p>
            <a:r>
              <a:rPr lang="en-GB" sz="3200" dirty="0" smtClean="0">
                <a:solidFill>
                  <a:srgbClr val="000000"/>
                </a:solidFill>
                <a:latin typeface="Arial"/>
                <a:ea typeface="Arial" charset="0"/>
                <a:cs typeface="Arial"/>
              </a:rPr>
              <a:t>Its importance was only realized in the 1970s</a:t>
            </a:r>
            <a:r>
              <a:rPr lang="en-US" sz="3200" dirty="0" smtClean="0">
                <a:solidFill>
                  <a:srgbClr val="000000"/>
                </a:solidFill>
                <a:latin typeface="Arial"/>
                <a:ea typeface="Arial" charset="0"/>
                <a:cs typeface="Arial"/>
              </a:rPr>
              <a:t>…</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145844" y="188913"/>
            <a:ext cx="2998155" cy="4154487"/>
          </a:xfrm>
          <a:prstGeom prst="rect">
            <a:avLst/>
          </a:prstGeom>
        </p:spPr>
      </p:pic>
      <p:pic>
        <p:nvPicPr>
          <p:cNvPr id="4" name="Picture 3"/>
          <p:cNvPicPr>
            <a:picLocks noChangeAspect="1"/>
          </p:cNvPicPr>
          <p:nvPr/>
        </p:nvPicPr>
        <p:blipFill>
          <a:blip r:embed="rId3"/>
          <a:stretch>
            <a:fillRect/>
          </a:stretch>
        </p:blipFill>
        <p:spPr>
          <a:xfrm>
            <a:off x="-12360" y="0"/>
            <a:ext cx="3746160" cy="2887967"/>
          </a:xfrm>
          <a:prstGeom prst="rect">
            <a:avLst/>
          </a:prstGeom>
        </p:spPr>
      </p:pic>
      <p:sp>
        <p:nvSpPr>
          <p:cNvPr id="2" name="Text Box 3"/>
          <p:cNvSpPr txBox="1">
            <a:spLocks noChangeArrowheads="1"/>
          </p:cNvSpPr>
          <p:nvPr/>
        </p:nvSpPr>
        <p:spPr bwMode="auto">
          <a:xfrm>
            <a:off x="3519177" y="76200"/>
            <a:ext cx="2805423" cy="710067"/>
          </a:xfrm>
          <a:prstGeom prst="rect">
            <a:avLst/>
          </a:prstGeom>
          <a:solidFill>
            <a:schemeClr val="bg1"/>
          </a:solidFill>
          <a:ln w="9525">
            <a:noFill/>
            <a:round/>
            <a:headEnd/>
            <a:tailEnd/>
          </a:ln>
          <a:effectLst/>
        </p:spPr>
        <p:txBody>
          <a:bodyPr wrap="none" lIns="90000" tIns="46800" rIns="90000" bIns="46800">
            <a:prstTxWarp prst="textNoShape">
              <a:avLst/>
            </a:prstTxWarp>
            <a:spAutoFit/>
          </a:bodyPr>
          <a:lstStyle/>
          <a:p>
            <a:pPr algn="l" rtl="0">
              <a:lnSpc>
                <a:spcPct val="100000"/>
              </a:lnSpc>
              <a:buClr>
                <a:srgbClr val="000000"/>
              </a:buClr>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smtClean="0">
                <a:solidFill>
                  <a:srgbClr val="FF0000"/>
                </a:solidFill>
                <a:latin typeface="Helvetica"/>
                <a:ea typeface="Arial" charset="0"/>
                <a:cs typeface="Helvetica"/>
              </a:rPr>
              <a:t>Ozone hole</a:t>
            </a:r>
            <a:endParaRPr lang="en-GB" sz="4000" dirty="0">
              <a:solidFill>
                <a:srgbClr val="FF0000"/>
              </a:solidFill>
              <a:latin typeface="Helvetica"/>
              <a:ea typeface="Arial" charset="0"/>
              <a:cs typeface="Helvetica"/>
            </a:endParaRPr>
          </a:p>
        </p:txBody>
      </p:sp>
      <p:pic>
        <p:nvPicPr>
          <p:cNvPr id="3" name="Picture 2"/>
          <p:cNvPicPr>
            <a:picLocks noChangeAspect="1"/>
          </p:cNvPicPr>
          <p:nvPr/>
        </p:nvPicPr>
        <p:blipFill>
          <a:blip r:embed="rId4"/>
          <a:stretch>
            <a:fillRect/>
          </a:stretch>
        </p:blipFill>
        <p:spPr>
          <a:xfrm>
            <a:off x="4572000" y="4942343"/>
            <a:ext cx="3657600" cy="1915657"/>
          </a:xfrm>
          <a:prstGeom prst="rect">
            <a:avLst/>
          </a:prstGeom>
        </p:spPr>
      </p:pic>
      <p:pic>
        <p:nvPicPr>
          <p:cNvPr id="6" name="Picture 5"/>
          <p:cNvPicPr>
            <a:picLocks noChangeAspect="1"/>
          </p:cNvPicPr>
          <p:nvPr/>
        </p:nvPicPr>
        <p:blipFill>
          <a:blip r:embed="rId5"/>
          <a:stretch>
            <a:fillRect/>
          </a:stretch>
        </p:blipFill>
        <p:spPr>
          <a:xfrm>
            <a:off x="228600" y="3561574"/>
            <a:ext cx="3505200" cy="3296426"/>
          </a:xfrm>
          <a:prstGeom prst="rect">
            <a:avLst/>
          </a:prstGeom>
        </p:spPr>
      </p:pic>
      <p:sp>
        <p:nvSpPr>
          <p:cNvPr id="7" name="Rectangle 6"/>
          <p:cNvSpPr/>
          <p:nvPr/>
        </p:nvSpPr>
        <p:spPr>
          <a:xfrm>
            <a:off x="3581400" y="1253250"/>
            <a:ext cx="3276600" cy="2308324"/>
          </a:xfrm>
          <a:prstGeom prst="rect">
            <a:avLst/>
          </a:prstGeom>
        </p:spPr>
        <p:txBody>
          <a:bodyPr wrap="square">
            <a:spAutoFit/>
          </a:bodyPr>
          <a:lstStyle/>
          <a:p>
            <a:pPr marL="230188" indent="-230188"/>
            <a:r>
              <a:rPr lang="en-GB" sz="2400" dirty="0" smtClean="0">
                <a:solidFill>
                  <a:srgbClr val="0000FF"/>
                </a:solidFill>
                <a:latin typeface="Helvetica"/>
                <a:ea typeface="Arial" charset="0"/>
                <a:cs typeface="Helvetica"/>
              </a:rPr>
              <a:t>Ozone is depleting,</a:t>
            </a:r>
          </a:p>
          <a:p>
            <a:pPr marL="230188" indent="-230188"/>
            <a:r>
              <a:rPr lang="en-US" sz="2400" dirty="0" smtClean="0">
                <a:solidFill>
                  <a:srgbClr val="008000"/>
                </a:solidFill>
                <a:latin typeface="Helvetica"/>
                <a:ea typeface="Arial" charset="0"/>
                <a:cs typeface="Helvetica"/>
              </a:rPr>
              <a:t>yes, it’s our fault,</a:t>
            </a:r>
          </a:p>
          <a:p>
            <a:pPr marL="230188" indent="-230188"/>
            <a:r>
              <a:rPr lang="en-US" sz="2400" dirty="0" smtClean="0">
                <a:solidFill>
                  <a:srgbClr val="FF0000"/>
                </a:solidFill>
                <a:latin typeface="Helvetica"/>
                <a:ea typeface="Arial" charset="0"/>
                <a:cs typeface="Helvetica"/>
              </a:rPr>
              <a:t>seasonal cycle complicates things,</a:t>
            </a:r>
          </a:p>
          <a:p>
            <a:pPr marL="230188" indent="-230188"/>
            <a:r>
              <a:rPr lang="en-US" sz="2400" dirty="0" smtClean="0">
                <a:solidFill>
                  <a:srgbClr val="000000"/>
                </a:solidFill>
                <a:latin typeface="Helvetica"/>
                <a:ea typeface="Arial" charset="0"/>
                <a:cs typeface="Helvetica"/>
              </a:rPr>
              <a:t>       but the situation is </a:t>
            </a:r>
          </a:p>
          <a:p>
            <a:pPr marL="230188" indent="-230188"/>
            <a:r>
              <a:rPr lang="en-US" sz="2400" dirty="0" smtClean="0">
                <a:solidFill>
                  <a:srgbClr val="000000"/>
                </a:solidFill>
                <a:latin typeface="Helvetica"/>
                <a:ea typeface="Arial" charset="0"/>
                <a:cs typeface="Helvetica"/>
              </a:rPr>
              <a:t>       actually improving</a:t>
            </a:r>
            <a:endParaRPr lang="en-GB" sz="2400" dirty="0" smtClean="0">
              <a:solidFill>
                <a:srgbClr val="000000"/>
              </a:solidFill>
              <a:latin typeface="Helvetica"/>
              <a:ea typeface="Arial" charset="0"/>
              <a:cs typeface="Helvetica"/>
            </a:endParaRPr>
          </a:p>
        </p:txBody>
      </p:sp>
      <p:cxnSp>
        <p:nvCxnSpPr>
          <p:cNvPr id="9" name="Straight Arrow Connector 8"/>
          <p:cNvCxnSpPr/>
          <p:nvPr/>
        </p:nvCxnSpPr>
        <p:spPr>
          <a:xfrm rot="10800000" flipV="1">
            <a:off x="2667000" y="1524000"/>
            <a:ext cx="962144" cy="152400"/>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6200000" flipH="1">
            <a:off x="3086100" y="3695700"/>
            <a:ext cx="2667000" cy="76200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a:off x="2195573" y="2757428"/>
            <a:ext cx="2209801" cy="657346"/>
          </a:xfrm>
          <a:prstGeom prst="straightConnector1">
            <a:avLst/>
          </a:prstGeom>
          <a:ln w="3810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6145844" y="3380988"/>
            <a:ext cx="1283656" cy="18058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0"/>
            <a:ext cx="5812333" cy="646331"/>
          </a:xfrm>
          <a:prstGeom prst="rect">
            <a:avLst/>
          </a:prstGeom>
          <a:noFill/>
        </p:spPr>
        <p:txBody>
          <a:bodyPr wrap="none" rtlCol="0">
            <a:spAutoFit/>
          </a:bodyPr>
          <a:lstStyle/>
          <a:p>
            <a:r>
              <a:rPr lang="en-US" sz="3600" dirty="0" smtClean="0">
                <a:solidFill>
                  <a:srgbClr val="FF0000"/>
                </a:solidFill>
              </a:rPr>
              <a:t>Chaos and weather prediction</a:t>
            </a:r>
            <a:endParaRPr lang="en-US" sz="3600" dirty="0">
              <a:solidFill>
                <a:srgbClr val="FF0000"/>
              </a:solidFill>
            </a:endParaRPr>
          </a:p>
        </p:txBody>
      </p:sp>
      <p:pic>
        <p:nvPicPr>
          <p:cNvPr id="3" name="Picture 4"/>
          <p:cNvPicPr>
            <a:picLocks noChangeAspect="1" noChangeArrowheads="1"/>
          </p:cNvPicPr>
          <p:nvPr/>
        </p:nvPicPr>
        <p:blipFill>
          <a:blip r:embed="rId3"/>
          <a:srcRect/>
          <a:stretch>
            <a:fillRect/>
          </a:stretch>
        </p:blipFill>
        <p:spPr bwMode="auto">
          <a:xfrm>
            <a:off x="381000" y="4378325"/>
            <a:ext cx="8229600" cy="1717675"/>
          </a:xfrm>
          <a:prstGeom prst="rect">
            <a:avLst/>
          </a:prstGeom>
          <a:noFill/>
          <a:ln w="9525">
            <a:noFill/>
            <a:miter lim="800000"/>
            <a:headEnd/>
            <a:tailEnd/>
          </a:ln>
          <a:effectLst/>
        </p:spPr>
      </p:pic>
      <p:pic>
        <p:nvPicPr>
          <p:cNvPr id="5" name="Picture 4" descr="Lorenz1"/>
          <p:cNvPicPr>
            <a:picLocks noChangeAspect="1" noChangeArrowheads="1"/>
          </p:cNvPicPr>
          <p:nvPr/>
        </p:nvPicPr>
        <p:blipFill>
          <a:blip r:embed="rId4"/>
          <a:srcRect/>
          <a:stretch>
            <a:fillRect/>
          </a:stretch>
        </p:blipFill>
        <p:spPr bwMode="auto">
          <a:xfrm>
            <a:off x="0" y="-19050"/>
            <a:ext cx="1385888" cy="1943100"/>
          </a:xfrm>
          <a:prstGeom prst="rect">
            <a:avLst/>
          </a:prstGeom>
          <a:noFill/>
        </p:spPr>
      </p:pic>
      <p:pic>
        <p:nvPicPr>
          <p:cNvPr id="6" name="Picture 5" descr="HenriPoincare"/>
          <p:cNvPicPr>
            <a:picLocks noChangeAspect="1" noChangeArrowheads="1"/>
          </p:cNvPicPr>
          <p:nvPr/>
        </p:nvPicPr>
        <p:blipFill>
          <a:blip r:embed="rId5"/>
          <a:srcRect/>
          <a:stretch>
            <a:fillRect/>
          </a:stretch>
        </p:blipFill>
        <p:spPr bwMode="auto">
          <a:xfrm>
            <a:off x="7716838" y="0"/>
            <a:ext cx="1427162" cy="1924050"/>
          </a:xfrm>
          <a:prstGeom prst="rect">
            <a:avLst/>
          </a:prstGeom>
          <a:noFill/>
        </p:spPr>
      </p:pic>
      <p:pic>
        <p:nvPicPr>
          <p:cNvPr id="7" name="Picture 5" descr="File:Mandel zoom 00 mandelbrot set.jpg">
            <a:hlinkClick r:id="rId6"/>
          </p:cNvPr>
          <p:cNvPicPr>
            <a:picLocks noChangeAspect="1" noChangeArrowheads="1"/>
          </p:cNvPicPr>
          <p:nvPr/>
        </p:nvPicPr>
        <p:blipFill>
          <a:blip r:embed="rId7"/>
          <a:srcRect/>
          <a:stretch>
            <a:fillRect/>
          </a:stretch>
        </p:blipFill>
        <p:spPr bwMode="auto">
          <a:xfrm>
            <a:off x="521837" y="2312253"/>
            <a:ext cx="2754763" cy="2066072"/>
          </a:xfrm>
          <a:prstGeom prst="rect">
            <a:avLst/>
          </a:prstGeom>
          <a:noFill/>
        </p:spPr>
      </p:pic>
      <p:pic>
        <p:nvPicPr>
          <p:cNvPr id="8" name="Picture 9" descr="brownfig2"/>
          <p:cNvPicPr>
            <a:picLocks noChangeAspect="1" noChangeArrowheads="1"/>
          </p:cNvPicPr>
          <p:nvPr/>
        </p:nvPicPr>
        <p:blipFill>
          <a:blip r:embed="rId8"/>
          <a:srcRect/>
          <a:stretch>
            <a:fillRect/>
          </a:stretch>
        </p:blipFill>
        <p:spPr bwMode="auto">
          <a:xfrm>
            <a:off x="1981200" y="762000"/>
            <a:ext cx="3200400" cy="1866900"/>
          </a:xfrm>
          <a:prstGeom prst="rect">
            <a:avLst/>
          </a:prstGeom>
          <a:noFill/>
        </p:spPr>
      </p:pic>
      <p:graphicFrame>
        <p:nvGraphicFramePr>
          <p:cNvPr id="47106" name="Object 2"/>
          <p:cNvGraphicFramePr>
            <a:graphicFrameLocks noChangeAspect="1"/>
          </p:cNvGraphicFramePr>
          <p:nvPr/>
        </p:nvGraphicFramePr>
        <p:xfrm>
          <a:off x="5943600" y="2417762"/>
          <a:ext cx="2895600" cy="2154238"/>
        </p:xfrm>
        <a:graphic>
          <a:graphicData uri="http://schemas.openxmlformats.org/presentationml/2006/ole">
            <mc:AlternateContent xmlns:mc="http://schemas.openxmlformats.org/markup-compatibility/2006">
              <mc:Choice xmlns:v="urn:schemas-microsoft-com:vml" Requires="v">
                <p:oleObj spid="_x0000_s47148" name="Equation" r:id="rId9" imgW="939600" imgH="698400" progId="">
                  <p:embed/>
                </p:oleObj>
              </mc:Choice>
              <mc:Fallback>
                <p:oleObj name="Equation" r:id="rId9" imgW="939600" imgH="698400" progId="">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3600" y="2417762"/>
                        <a:ext cx="2895600" cy="2154238"/>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0" name="Rectangle 9"/>
          <p:cNvSpPr/>
          <p:nvPr/>
        </p:nvSpPr>
        <p:spPr>
          <a:xfrm>
            <a:off x="0" y="6027003"/>
            <a:ext cx="9144000" cy="830997"/>
          </a:xfrm>
          <a:prstGeom prst="rect">
            <a:avLst/>
          </a:prstGeom>
        </p:spPr>
        <p:txBody>
          <a:bodyPr wrap="square">
            <a:spAutoFit/>
          </a:bodyPr>
          <a:lstStyle/>
          <a:p>
            <a:r>
              <a:rPr lang="en-US" dirty="0" smtClean="0"/>
              <a:t> </a:t>
            </a:r>
            <a:r>
              <a:rPr lang="en-US" sz="2400" dirty="0" smtClean="0"/>
              <a:t>Sensitivity to initial conditions </a:t>
            </a:r>
            <a:r>
              <a:rPr lang="en-US" sz="2400" dirty="0" smtClean="0">
                <a:sym typeface="Wingdings"/>
              </a:rPr>
              <a:t> limited predictability even given a perfect knowledge of the dynamics</a:t>
            </a:r>
            <a:r>
              <a:rPr lang="en-US" sz="2400" dirty="0" smtClean="0"/>
              <a:t>…:   </a:t>
            </a:r>
            <a:r>
              <a:rPr lang="en-US" sz="1200" dirty="0" smtClean="0">
                <a:hlinkClick r:id="rId11"/>
              </a:rPr>
              <a:t>http://www.exploratorium.edu/complexity/java/lorenz.html</a:t>
            </a:r>
            <a:r>
              <a:rPr lang="en-US" sz="1200" dirty="0" smtClean="0"/>
              <a:t> </a:t>
            </a:r>
            <a:endParaRPr lang="en-US" sz="1200" dirty="0"/>
          </a:p>
        </p:txBody>
      </p:sp>
      <p:sp>
        <p:nvSpPr>
          <p:cNvPr id="11" name="Rectangle 10"/>
          <p:cNvSpPr/>
          <p:nvPr/>
        </p:nvSpPr>
        <p:spPr>
          <a:xfrm>
            <a:off x="7880463" y="1924050"/>
            <a:ext cx="1263537" cy="461665"/>
          </a:xfrm>
          <a:prstGeom prst="rect">
            <a:avLst/>
          </a:prstGeom>
        </p:spPr>
        <p:txBody>
          <a:bodyPr wrap="none">
            <a:spAutoFit/>
          </a:bodyPr>
          <a:lstStyle/>
          <a:p>
            <a:r>
              <a:rPr lang="en-US" sz="2400" dirty="0" smtClean="0"/>
              <a:t>Poincare</a:t>
            </a:r>
            <a:endParaRPr lang="en-US" sz="2400" dirty="0"/>
          </a:p>
        </p:txBody>
      </p:sp>
      <p:sp>
        <p:nvSpPr>
          <p:cNvPr id="12" name="Rectangle 11"/>
          <p:cNvSpPr/>
          <p:nvPr/>
        </p:nvSpPr>
        <p:spPr>
          <a:xfrm>
            <a:off x="122351" y="1828800"/>
            <a:ext cx="1016023" cy="461665"/>
          </a:xfrm>
          <a:prstGeom prst="rect">
            <a:avLst/>
          </a:prstGeom>
        </p:spPr>
        <p:txBody>
          <a:bodyPr wrap="none">
            <a:spAutoFit/>
          </a:bodyPr>
          <a:lstStyle/>
          <a:p>
            <a:r>
              <a:rPr lang="en-US" sz="2400" dirty="0" smtClean="0"/>
              <a:t>Lorenz</a:t>
            </a:r>
            <a:endParaRPr lang="en-US" sz="2400" dirty="0"/>
          </a:p>
        </p:txBody>
      </p:sp>
      <p:sp>
        <p:nvSpPr>
          <p:cNvPr id="13" name="Rectangle 12"/>
          <p:cNvSpPr/>
          <p:nvPr/>
        </p:nvSpPr>
        <p:spPr>
          <a:xfrm>
            <a:off x="4724399" y="3283803"/>
            <a:ext cx="1524001" cy="830997"/>
          </a:xfrm>
          <a:prstGeom prst="rect">
            <a:avLst/>
          </a:prstGeom>
        </p:spPr>
        <p:txBody>
          <a:bodyPr wrap="square">
            <a:spAutoFit/>
          </a:bodyPr>
          <a:lstStyle/>
          <a:p>
            <a:r>
              <a:rPr lang="en-US" sz="2400" dirty="0" smtClean="0">
                <a:solidFill>
                  <a:srgbClr val="0000FF"/>
                </a:solidFill>
              </a:rPr>
              <a:t>Lorenz equations</a:t>
            </a:r>
            <a:endParaRPr lang="en-US" sz="2400" dirty="0">
              <a:solidFill>
                <a:srgbClr val="0000FF"/>
              </a:solidFill>
            </a:endParaRPr>
          </a:p>
        </p:txBody>
      </p:sp>
      <p:sp>
        <p:nvSpPr>
          <p:cNvPr id="14" name="Rectangle 13"/>
          <p:cNvSpPr/>
          <p:nvPr/>
        </p:nvSpPr>
        <p:spPr>
          <a:xfrm>
            <a:off x="3276600" y="2662535"/>
            <a:ext cx="1142410" cy="461665"/>
          </a:xfrm>
          <a:prstGeom prst="rect">
            <a:avLst/>
          </a:prstGeom>
        </p:spPr>
        <p:txBody>
          <a:bodyPr wrap="none">
            <a:spAutoFit/>
          </a:bodyPr>
          <a:lstStyle/>
          <a:p>
            <a:r>
              <a:rPr lang="en-US" sz="2400" dirty="0" smtClean="0">
                <a:solidFill>
                  <a:srgbClr val="008000"/>
                </a:solidFill>
              </a:rPr>
              <a:t>Fractals</a:t>
            </a:r>
            <a:endParaRPr lang="en-US" sz="2400" dirty="0">
              <a:solidFill>
                <a:srgbClr val="008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dirty="0" smtClean="0">
                <a:solidFill>
                  <a:srgbClr val="FF0000"/>
                </a:solidFill>
              </a:rPr>
              <a:t>Writing assignment</a:t>
            </a:r>
            <a:endParaRPr lang="en-US" dirty="0">
              <a:solidFill>
                <a:srgbClr val="FF0000"/>
              </a:solidFill>
            </a:endParaRPr>
          </a:p>
        </p:txBody>
      </p:sp>
      <p:sp>
        <p:nvSpPr>
          <p:cNvPr id="4" name="Rectangle 3"/>
          <p:cNvSpPr/>
          <p:nvPr/>
        </p:nvSpPr>
        <p:spPr>
          <a:xfrm>
            <a:off x="0" y="1470025"/>
            <a:ext cx="9144000" cy="3416320"/>
          </a:xfrm>
          <a:prstGeom prst="rect">
            <a:avLst/>
          </a:prstGeom>
        </p:spPr>
        <p:txBody>
          <a:bodyPr wrap="square">
            <a:spAutoFit/>
          </a:bodyPr>
          <a:lstStyle/>
          <a:p>
            <a:r>
              <a:rPr lang="en-US" sz="2400" dirty="0" smtClean="0"/>
              <a:t>Please write a one-page summary of the assigned readings before each class (</a:t>
            </a:r>
            <a:r>
              <a:rPr lang="en-US" sz="2400" i="1" dirty="0" smtClean="0"/>
              <a:t>single space, 12pt</a:t>
            </a:r>
            <a:r>
              <a:rPr lang="en-US" sz="2400" dirty="0" smtClean="0"/>
              <a:t>), to be handed at the beginning of class. </a:t>
            </a:r>
          </a:p>
          <a:p>
            <a:endParaRPr lang="en-US" sz="2400" dirty="0" smtClean="0"/>
          </a:p>
          <a:p>
            <a:r>
              <a:rPr lang="en-US" sz="2400" dirty="0" smtClean="0"/>
              <a:t>Discuss the assigned papers, summarizing the authors position, and the main facts on which it is based.  Discuss the strengths and weaknesses of their observations, analysis and conclusions.</a:t>
            </a:r>
          </a:p>
          <a:p>
            <a:endParaRPr lang="en-US" sz="2400" dirty="0" smtClean="0"/>
          </a:p>
          <a:p>
            <a:r>
              <a:rPr lang="en-US" sz="2400" dirty="0" smtClean="0"/>
              <a:t>Conclude with a brief reasoned statement of your own impression of the subject.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0"/>
            <a:ext cx="6654060" cy="646331"/>
          </a:xfrm>
          <a:prstGeom prst="rect">
            <a:avLst/>
          </a:prstGeom>
          <a:noFill/>
        </p:spPr>
        <p:txBody>
          <a:bodyPr wrap="none" rtlCol="0">
            <a:spAutoFit/>
          </a:bodyPr>
          <a:lstStyle/>
          <a:p>
            <a:r>
              <a:rPr lang="en-US" sz="3600" dirty="0" smtClean="0">
                <a:solidFill>
                  <a:srgbClr val="FF0000"/>
                </a:solidFill>
              </a:rPr>
              <a:t>Thermal history &amp; age of the earth</a:t>
            </a:r>
            <a:endParaRPr lang="en-US" sz="3600" dirty="0">
              <a:solidFill>
                <a:srgbClr val="FF0000"/>
              </a:solidFill>
            </a:endParaRPr>
          </a:p>
        </p:txBody>
      </p:sp>
      <p:pic>
        <p:nvPicPr>
          <p:cNvPr id="5" name="Picture 12" descr="James Hutton, painted by Abner Lowe">
            <a:hlinkClick r:id="rId3" tooltip="James Hutton, painted by Abner Lowe"/>
          </p:cNvPr>
          <p:cNvPicPr>
            <a:picLocks noChangeAspect="1" noChangeArrowheads="1"/>
          </p:cNvPicPr>
          <p:nvPr/>
        </p:nvPicPr>
        <p:blipFill>
          <a:blip r:embed="rId4"/>
          <a:srcRect/>
          <a:stretch>
            <a:fillRect/>
          </a:stretch>
        </p:blipFill>
        <p:spPr bwMode="auto">
          <a:xfrm>
            <a:off x="7000875" y="1202789"/>
            <a:ext cx="2143125" cy="2781300"/>
          </a:xfrm>
          <a:prstGeom prst="rect">
            <a:avLst/>
          </a:prstGeom>
          <a:noFill/>
        </p:spPr>
      </p:pic>
      <p:pic>
        <p:nvPicPr>
          <p:cNvPr id="6" name="Picture 2" descr="File:Lord Kelvin photograph.jpg">
            <a:hlinkClick r:id="rId5"/>
          </p:cNvPr>
          <p:cNvPicPr>
            <a:picLocks noChangeAspect="1" noChangeArrowheads="1"/>
          </p:cNvPicPr>
          <p:nvPr/>
        </p:nvPicPr>
        <p:blipFill>
          <a:blip r:embed="rId6"/>
          <a:srcRect/>
          <a:stretch>
            <a:fillRect/>
          </a:stretch>
        </p:blipFill>
        <p:spPr bwMode="auto">
          <a:xfrm>
            <a:off x="809625" y="1229776"/>
            <a:ext cx="2224087" cy="2781300"/>
          </a:xfrm>
          <a:prstGeom prst="rect">
            <a:avLst/>
          </a:prstGeom>
          <a:noFill/>
          <a:ln w="9525">
            <a:noFill/>
            <a:miter lim="800000"/>
            <a:headEnd/>
            <a:tailEnd/>
          </a:ln>
        </p:spPr>
      </p:pic>
      <p:sp>
        <p:nvSpPr>
          <p:cNvPr id="7" name="TextBox 6"/>
          <p:cNvSpPr txBox="1"/>
          <p:nvPr/>
        </p:nvSpPr>
        <p:spPr>
          <a:xfrm>
            <a:off x="3184525" y="2355314"/>
            <a:ext cx="1500187" cy="473075"/>
          </a:xfrm>
          <a:prstGeom prst="rect">
            <a:avLst/>
          </a:prstGeom>
          <a:noFill/>
        </p:spPr>
        <p:txBody>
          <a:bodyPr>
            <a:prstTxWarp prst="textNoShape">
              <a:avLst/>
            </a:prstTxWarp>
            <a:spAutoFit/>
          </a:bodyPr>
          <a:lstStyle/>
          <a:p>
            <a:pPr marL="176213" indent="-176213" algn="l"/>
            <a:r>
              <a:rPr lang="en-US" sz="2500" b="1" i="0">
                <a:solidFill>
                  <a:srgbClr val="CC0000"/>
                </a:solidFill>
                <a:effectLst>
                  <a:outerShdw blurRad="38100" dist="38100" dir="2700000" algn="tl">
                    <a:srgbClr val="DDDDDD"/>
                  </a:outerShdw>
                </a:effectLst>
              </a:rPr>
              <a:t>versus</a:t>
            </a:r>
          </a:p>
        </p:txBody>
      </p:sp>
      <p:pic>
        <p:nvPicPr>
          <p:cNvPr id="8" name="Picture 15" descr="File:T.H.Huxley(Woodburytype).jpg">
            <a:hlinkClick r:id="rId7"/>
          </p:cNvPr>
          <p:cNvPicPr>
            <a:picLocks noChangeAspect="1" noChangeArrowheads="1"/>
          </p:cNvPicPr>
          <p:nvPr/>
        </p:nvPicPr>
        <p:blipFill>
          <a:blip r:embed="rId8"/>
          <a:srcRect/>
          <a:stretch>
            <a:fillRect/>
          </a:stretch>
        </p:blipFill>
        <p:spPr bwMode="auto">
          <a:xfrm>
            <a:off x="4643437" y="1202789"/>
            <a:ext cx="2141538" cy="2808287"/>
          </a:xfrm>
          <a:prstGeom prst="rect">
            <a:avLst/>
          </a:prstGeom>
          <a:noFill/>
        </p:spPr>
      </p:pic>
      <p:sp>
        <p:nvSpPr>
          <p:cNvPr id="9" name="TextBox 7"/>
          <p:cNvSpPr txBox="1">
            <a:spLocks noChangeArrowheads="1"/>
          </p:cNvSpPr>
          <p:nvPr/>
        </p:nvSpPr>
        <p:spPr bwMode="auto">
          <a:xfrm>
            <a:off x="1233488" y="3562905"/>
            <a:ext cx="2305050" cy="396875"/>
          </a:xfrm>
          <a:prstGeom prst="rect">
            <a:avLst/>
          </a:prstGeom>
          <a:noFill/>
          <a:ln w="9525">
            <a:noFill/>
            <a:miter lim="800000"/>
            <a:headEnd/>
            <a:tailEnd/>
          </a:ln>
        </p:spPr>
        <p:txBody>
          <a:bodyPr>
            <a:prstTxWarp prst="textNoShape">
              <a:avLst/>
            </a:prstTxWarp>
            <a:spAutoFit/>
          </a:bodyPr>
          <a:lstStyle/>
          <a:p>
            <a:pPr algn="l"/>
            <a:r>
              <a:rPr lang="en-US" sz="2000" b="1" i="0" dirty="0">
                <a:solidFill>
                  <a:schemeClr val="bg1"/>
                </a:solidFill>
              </a:rPr>
              <a:t>Lord Kelvin</a:t>
            </a:r>
          </a:p>
        </p:txBody>
      </p:sp>
      <p:sp>
        <p:nvSpPr>
          <p:cNvPr id="10" name="TextBox 8"/>
          <p:cNvSpPr txBox="1">
            <a:spLocks noChangeArrowheads="1"/>
          </p:cNvSpPr>
          <p:nvPr/>
        </p:nvSpPr>
        <p:spPr bwMode="auto">
          <a:xfrm>
            <a:off x="7424738" y="3562905"/>
            <a:ext cx="1871662" cy="396875"/>
          </a:xfrm>
          <a:prstGeom prst="rect">
            <a:avLst/>
          </a:prstGeom>
          <a:noFill/>
          <a:ln w="9525">
            <a:noFill/>
            <a:miter lim="800000"/>
            <a:headEnd/>
            <a:tailEnd/>
          </a:ln>
        </p:spPr>
        <p:txBody>
          <a:bodyPr>
            <a:prstTxWarp prst="textNoShape">
              <a:avLst/>
            </a:prstTxWarp>
            <a:spAutoFit/>
          </a:bodyPr>
          <a:lstStyle/>
          <a:p>
            <a:r>
              <a:rPr lang="en-US" sz="2000" b="1" i="0">
                <a:solidFill>
                  <a:schemeClr val="bg1"/>
                </a:solidFill>
              </a:rPr>
              <a:t>Hutton</a:t>
            </a:r>
            <a:endParaRPr lang="en-US" sz="2000" b="1" i="0">
              <a:solidFill>
                <a:schemeClr val="bg1"/>
              </a:solidFill>
              <a:latin typeface="Calibri" charset="0"/>
            </a:endParaRPr>
          </a:p>
        </p:txBody>
      </p:sp>
      <p:sp>
        <p:nvSpPr>
          <p:cNvPr id="11" name="Rectangle 16"/>
          <p:cNvSpPr>
            <a:spLocks noChangeArrowheads="1"/>
          </p:cNvSpPr>
          <p:nvPr/>
        </p:nvSpPr>
        <p:spPr bwMode="auto">
          <a:xfrm>
            <a:off x="5380038" y="3577193"/>
            <a:ext cx="1255712" cy="396875"/>
          </a:xfrm>
          <a:prstGeom prst="rect">
            <a:avLst/>
          </a:prstGeom>
          <a:noFill/>
          <a:ln w="9525">
            <a:noFill/>
            <a:miter lim="800000"/>
            <a:headEnd/>
            <a:tailEnd/>
          </a:ln>
          <a:effectLst/>
        </p:spPr>
        <p:txBody>
          <a:bodyPr wrap="none" anchor="ctr">
            <a:prstTxWarp prst="textNoShape">
              <a:avLst/>
            </a:prstTxWarp>
            <a:spAutoFit/>
          </a:bodyPr>
          <a:lstStyle/>
          <a:p>
            <a:pPr eaLnBrk="0" hangingPunct="0"/>
            <a:r>
              <a:rPr lang="en-US" sz="2000" b="1" i="0">
                <a:solidFill>
                  <a:schemeClr val="bg1"/>
                </a:solidFill>
              </a:rPr>
              <a:t>Huxley </a:t>
            </a:r>
          </a:p>
        </p:txBody>
      </p:sp>
      <p:graphicFrame>
        <p:nvGraphicFramePr>
          <p:cNvPr id="48130" name="Object 3"/>
          <p:cNvGraphicFramePr>
            <a:graphicFrameLocks noChangeAspect="1"/>
          </p:cNvGraphicFramePr>
          <p:nvPr/>
        </p:nvGraphicFramePr>
        <p:xfrm>
          <a:off x="6629400" y="4419600"/>
          <a:ext cx="2368550" cy="1281112"/>
        </p:xfrm>
        <a:graphic>
          <a:graphicData uri="http://schemas.openxmlformats.org/presentationml/2006/ole">
            <mc:AlternateContent xmlns:mc="http://schemas.openxmlformats.org/markup-compatibility/2006">
              <mc:Choice xmlns:v="urn:schemas-microsoft-com:vml" Requires="v">
                <p:oleObj spid="_x0000_s48172" name="Equation" r:id="rId9" imgW="774360" imgH="419040" progId="Equation.3">
                  <p:embed/>
                </p:oleObj>
              </mc:Choice>
              <mc:Fallback>
                <p:oleObj name="Equation" r:id="rId9" imgW="774360" imgH="419040" progId="Equation.3">
                  <p:embed/>
                  <p:pic>
                    <p:nvPicPr>
                      <p:cNvPr id="0"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9400" y="4419600"/>
                        <a:ext cx="2368550" cy="1281112"/>
                      </a:xfrm>
                      <a:prstGeom prst="rect">
                        <a:avLst/>
                      </a:prstGeom>
                      <a:solidFill>
                        <a:schemeClr val="bg1"/>
                      </a:solidFill>
                    </p:spPr>
                  </p:pic>
                </p:oleObj>
              </mc:Fallback>
            </mc:AlternateContent>
          </a:graphicData>
        </a:graphic>
      </p:graphicFrame>
      <p:sp>
        <p:nvSpPr>
          <p:cNvPr id="13" name="Rectangle 12"/>
          <p:cNvSpPr/>
          <p:nvPr/>
        </p:nvSpPr>
        <p:spPr>
          <a:xfrm>
            <a:off x="0" y="4419600"/>
            <a:ext cx="6629400" cy="1569660"/>
          </a:xfrm>
          <a:prstGeom prst="rect">
            <a:avLst/>
          </a:prstGeom>
        </p:spPr>
        <p:txBody>
          <a:bodyPr wrap="square">
            <a:spAutoFit/>
          </a:bodyPr>
          <a:lstStyle/>
          <a:p>
            <a:pPr defTabSz="914400" fontAlgn="base">
              <a:spcBef>
                <a:spcPct val="0"/>
              </a:spcBef>
              <a:spcAft>
                <a:spcPct val="0"/>
              </a:spcAft>
            </a:pPr>
            <a:r>
              <a:rPr lang="en-US" sz="2400" dirty="0" smtClean="0">
                <a:solidFill>
                  <a:srgbClr val="000054"/>
                </a:solidFill>
                <a:latin typeface="Verdana" charset="0"/>
                <a:ea typeface="Arial" charset="0"/>
                <a:cs typeface="Arial" charset="0"/>
                <a:sym typeface="Wingdings" charset="2"/>
              </a:rPr>
              <a:t>Is the earth cooling simply due to diffusion of heat (Kelvin, </a:t>
            </a:r>
            <a:r>
              <a:rPr lang="en-US" sz="2400" dirty="0" smtClean="0">
                <a:solidFill>
                  <a:srgbClr val="000054"/>
                </a:solidFill>
                <a:latin typeface="Verdana" charset="0"/>
                <a:ea typeface="Arial" charset="0"/>
                <a:cs typeface="Arial" charset="0"/>
                <a:sym typeface="Wingdings"/>
              </a:rPr>
              <a:t> </a:t>
            </a:r>
            <a:r>
              <a:rPr lang="en-US" sz="2400" dirty="0" smtClean="0">
                <a:solidFill>
                  <a:srgbClr val="000054"/>
                </a:solidFill>
                <a:latin typeface="Verdana" charset="0"/>
                <a:ea typeface="Arial" charset="0"/>
                <a:cs typeface="Arial" charset="0"/>
                <a:sym typeface="Wingdings" charset="2"/>
              </a:rPr>
              <a:t>Earth is 20-100 </a:t>
            </a:r>
            <a:r>
              <a:rPr lang="en-US" sz="2400" dirty="0" err="1" smtClean="0">
                <a:solidFill>
                  <a:srgbClr val="000054"/>
                </a:solidFill>
                <a:latin typeface="Verdana" charset="0"/>
                <a:ea typeface="Arial" charset="0"/>
                <a:cs typeface="Arial" charset="0"/>
                <a:sym typeface="Wingdings" charset="2"/>
              </a:rPr>
              <a:t>Myr</a:t>
            </a:r>
            <a:r>
              <a:rPr lang="en-US" sz="2400" dirty="0" smtClean="0">
                <a:solidFill>
                  <a:srgbClr val="000054"/>
                </a:solidFill>
                <a:latin typeface="Verdana" charset="0"/>
                <a:ea typeface="Arial" charset="0"/>
                <a:cs typeface="Arial" charset="0"/>
                <a:sym typeface="Wingdings" charset="2"/>
              </a:rPr>
              <a:t> old)?  Or is it more complex, and how…?</a:t>
            </a:r>
            <a:endParaRPr lang="en-US" sz="2400" dirty="0">
              <a:solidFill>
                <a:srgbClr val="000054"/>
              </a:solidFill>
              <a:latin typeface="Verdana" charset="0"/>
              <a:ea typeface="Arial" charset="0"/>
              <a:cs typeface="Arial" charset="0"/>
              <a:sym typeface="Wingdings" charset="2"/>
            </a:endParaRPr>
          </a:p>
        </p:txBody>
      </p:sp>
      <p:sp>
        <p:nvSpPr>
          <p:cNvPr id="15" name="Rectangle 12"/>
          <p:cNvSpPr txBox="1">
            <a:spLocks/>
          </p:cNvSpPr>
          <p:nvPr/>
        </p:nvSpPr>
        <p:spPr bwMode="auto">
          <a:xfrm>
            <a:off x="838200" y="690344"/>
            <a:ext cx="8229600" cy="5288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i="0" u="none" strike="noStrike" kern="1200" cap="none" spc="0" normalizeH="0" baseline="0" noProof="0" dirty="0" smtClean="0">
                <a:ln>
                  <a:noFill/>
                </a:ln>
                <a:solidFill>
                  <a:srgbClr val="008000"/>
                </a:solidFill>
                <a:effectLst/>
                <a:uLnTx/>
                <a:uFillTx/>
                <a:latin typeface="Verdana" charset="0"/>
                <a:ea typeface="+mj-ea"/>
                <a:cs typeface="+mj-cs"/>
              </a:rPr>
              <a:t>Physicists       against        Geologists</a:t>
            </a:r>
            <a:r>
              <a:rPr kumimoji="0" lang="en-US" sz="2400" i="0" u="none" strike="noStrike" kern="1200" cap="none" spc="0" normalizeH="0" noProof="0" dirty="0" smtClean="0">
                <a:ln>
                  <a:noFill/>
                </a:ln>
                <a:solidFill>
                  <a:srgbClr val="008000"/>
                </a:solidFill>
                <a:effectLst/>
                <a:uLnTx/>
                <a:uFillTx/>
                <a:latin typeface="Verdana" charset="0"/>
                <a:ea typeface="+mj-ea"/>
                <a:cs typeface="+mj-cs"/>
              </a:rPr>
              <a:t>    (</a:t>
            </a:r>
            <a:r>
              <a:rPr kumimoji="0" lang="en-US" sz="2400" i="0" u="none" strike="noStrike" kern="1200" cap="none" spc="0" normalizeH="0" baseline="0" noProof="0" dirty="0" smtClean="0">
                <a:ln>
                  <a:noFill/>
                </a:ln>
                <a:solidFill>
                  <a:srgbClr val="008000"/>
                </a:solidFill>
                <a:effectLst/>
                <a:uLnTx/>
                <a:uFillTx/>
                <a:latin typeface="Verdana" charset="0"/>
                <a:ea typeface="+mj-ea"/>
                <a:cs typeface="+mj-cs"/>
              </a:rPr>
              <a:t>1860’s)</a:t>
            </a:r>
            <a:endParaRPr kumimoji="0" lang="en-US" sz="2400" i="0" u="none" strike="noStrike" kern="1200" cap="none" spc="0" normalizeH="0" baseline="0" noProof="0" dirty="0">
              <a:ln>
                <a:noFill/>
              </a:ln>
              <a:solidFill>
                <a:srgbClr val="008000"/>
              </a:solidFill>
              <a:effectLst/>
              <a:uLnTx/>
              <a:uFillTx/>
              <a:latin typeface="Verdana" charset="0"/>
              <a:ea typeface="+mj-ea"/>
              <a:cs typeface="+mj-cs"/>
            </a:endParaRPr>
          </a:p>
        </p:txBody>
      </p:sp>
      <p:sp>
        <p:nvSpPr>
          <p:cNvPr id="16" name="Rectangle 15"/>
          <p:cNvSpPr/>
          <p:nvPr/>
        </p:nvSpPr>
        <p:spPr>
          <a:xfrm>
            <a:off x="141288" y="5950803"/>
            <a:ext cx="8774112" cy="830997"/>
          </a:xfrm>
          <a:prstGeom prst="rect">
            <a:avLst/>
          </a:prstGeom>
          <a:ln>
            <a:solidFill>
              <a:srgbClr val="FF0000"/>
            </a:solidFill>
          </a:ln>
        </p:spPr>
        <p:txBody>
          <a:bodyPr wrap="square">
            <a:spAutoFit/>
          </a:bodyPr>
          <a:lstStyle/>
          <a:p>
            <a:pPr defTabSz="914400" fontAlgn="base">
              <a:spcBef>
                <a:spcPct val="0"/>
              </a:spcBef>
              <a:spcAft>
                <a:spcPct val="0"/>
              </a:spcAft>
            </a:pPr>
            <a:r>
              <a:rPr lang="en-US" sz="2400" dirty="0" smtClean="0">
                <a:solidFill>
                  <a:srgbClr val="FF0000"/>
                </a:solidFill>
                <a:latin typeface="Verdana" charset="0"/>
                <a:ea typeface="Arial" charset="0"/>
                <a:cs typeface="Arial" charset="0"/>
                <a:sym typeface="Wingdings" charset="2"/>
              </a:rPr>
              <a:t>Lessons: how to be smart but too arrogant (Kelvin); How to be right yet still silly &amp; ignorant (the geologists)</a:t>
            </a:r>
            <a:endParaRPr lang="en-US" sz="2400" dirty="0">
              <a:solidFill>
                <a:srgbClr val="FF0000"/>
              </a:solidFill>
              <a:latin typeface="Verdana" charset="0"/>
              <a:ea typeface="Arial" charset="0"/>
              <a:cs typeface="Arial" charset="0"/>
              <a:sym typeface="Wingdings" charset="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400050" y="0"/>
            <a:ext cx="7772400" cy="701675"/>
          </a:xfrm>
          <a:prstGeom prst="rect">
            <a:avLst/>
          </a:prstGeom>
          <a:noFill/>
          <a:ln w="9525">
            <a:noFill/>
            <a:round/>
            <a:headEnd/>
            <a:tailEnd/>
          </a:ln>
          <a:effectLst/>
        </p:spPr>
        <p:txBody>
          <a:bodyPr anchor="ctr">
            <a:prstTxWarp prst="textNoShape">
              <a:avLst/>
            </a:prstTxWarp>
          </a:bodyPr>
          <a:lstStyle/>
          <a:p>
            <a:pPr algn="ctr">
              <a:lnSpc>
                <a:spcPct val="100000"/>
              </a:lnSpc>
              <a:buClr>
                <a:srgbClr val="000000"/>
              </a:buClr>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smtClean="0">
                <a:solidFill>
                  <a:srgbClr val="FF0000"/>
                </a:solidFill>
                <a:latin typeface="Arial"/>
                <a:ea typeface="Arial" charset="0"/>
                <a:cs typeface="Arial"/>
              </a:rPr>
              <a:t>Greenhouse effect: 1) what is it?</a:t>
            </a:r>
            <a:endParaRPr lang="en-GB" sz="4000" dirty="0">
              <a:solidFill>
                <a:srgbClr val="FF0000"/>
              </a:solidFill>
              <a:latin typeface="Arial"/>
              <a:ea typeface="Arial" charset="0"/>
              <a:cs typeface="Arial"/>
            </a:endParaRPr>
          </a:p>
        </p:txBody>
      </p:sp>
      <p:pic>
        <p:nvPicPr>
          <p:cNvPr id="3074" name="Picture 2"/>
          <p:cNvPicPr>
            <a:picLocks noChangeAspect="1" noChangeArrowheads="1"/>
          </p:cNvPicPr>
          <p:nvPr/>
        </p:nvPicPr>
        <p:blipFill>
          <a:blip r:embed="rId3"/>
          <a:srcRect/>
          <a:stretch>
            <a:fillRect/>
          </a:stretch>
        </p:blipFill>
        <p:spPr bwMode="auto">
          <a:xfrm>
            <a:off x="2758634" y="1387475"/>
            <a:ext cx="6385366" cy="5089525"/>
          </a:xfrm>
          <a:prstGeom prst="rect">
            <a:avLst/>
          </a:prstGeom>
          <a:noFill/>
          <a:ln w="9525">
            <a:noFill/>
            <a:round/>
            <a:headEnd/>
            <a:tailEnd/>
          </a:ln>
          <a:effectLst/>
        </p:spPr>
      </p:pic>
      <p:sp>
        <p:nvSpPr>
          <p:cNvPr id="4" name="TextBox 3"/>
          <p:cNvSpPr txBox="1"/>
          <p:nvPr/>
        </p:nvSpPr>
        <p:spPr>
          <a:xfrm>
            <a:off x="0" y="1447800"/>
            <a:ext cx="2758634" cy="4154983"/>
          </a:xfrm>
          <a:prstGeom prst="rect">
            <a:avLst/>
          </a:prstGeom>
          <a:noFill/>
        </p:spPr>
        <p:txBody>
          <a:bodyPr wrap="square" rtlCol="0">
            <a:spAutoFit/>
          </a:bodyPr>
          <a:lstStyle/>
          <a:p>
            <a:r>
              <a:rPr lang="en-US" sz="2400" dirty="0" smtClean="0"/>
              <a:t>Without greenhouse gasses (H</a:t>
            </a:r>
            <a:r>
              <a:rPr lang="en-US" sz="2400" baseline="-25000" dirty="0" smtClean="0"/>
              <a:t>2</a:t>
            </a:r>
            <a:r>
              <a:rPr lang="en-US" sz="2400" dirty="0" smtClean="0"/>
              <a:t>O, CO</a:t>
            </a:r>
            <a:r>
              <a:rPr lang="en-US" sz="2400" baseline="-25000" dirty="0" smtClean="0"/>
              <a:t>2</a:t>
            </a:r>
            <a:r>
              <a:rPr lang="en-US" sz="2400" dirty="0" smtClean="0"/>
              <a:t>…) the atmosphere’s temperature would have been -18C instead of 14C today.  </a:t>
            </a:r>
          </a:p>
          <a:p>
            <a:endParaRPr lang="en-US" sz="2400" dirty="0" smtClean="0"/>
          </a:p>
          <a:p>
            <a:r>
              <a:rPr lang="en-US" sz="2400" dirty="0" smtClean="0">
                <a:solidFill>
                  <a:srgbClr val="0000FF"/>
                </a:solidFill>
              </a:rPr>
              <a:t>How sensitive is the temperature to changes in CO2?</a:t>
            </a:r>
            <a:endParaRPr lang="en-US" sz="2400" dirty="0">
              <a:solidFill>
                <a:srgbClr val="0000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p:cNvSpPr txBox="1">
            <a:spLocks noChangeArrowheads="1"/>
          </p:cNvSpPr>
          <p:nvPr/>
        </p:nvSpPr>
        <p:spPr bwMode="auto">
          <a:xfrm>
            <a:off x="0" y="0"/>
            <a:ext cx="9144000" cy="701675"/>
          </a:xfrm>
          <a:prstGeom prst="rect">
            <a:avLst/>
          </a:prstGeom>
          <a:noFill/>
          <a:ln w="9525">
            <a:noFill/>
            <a:round/>
            <a:headEnd/>
            <a:tailEnd/>
          </a:ln>
          <a:effectLst/>
        </p:spPr>
        <p:txBody>
          <a:bodyPr anchor="ctr">
            <a:prstTxWarp prst="textNoShape">
              <a:avLst/>
            </a:prstTxWarp>
          </a:bodyPr>
          <a:lstStyle/>
          <a:p>
            <a:pPr algn="ctr">
              <a:buClr>
                <a:srgbClr val="00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dirty="0" smtClean="0">
                <a:solidFill>
                  <a:srgbClr val="FF0000"/>
                </a:solidFill>
                <a:latin typeface="Arial"/>
                <a:ea typeface="Arial" charset="0"/>
                <a:cs typeface="Arial"/>
              </a:rPr>
              <a:t>Greenhouse effect : </a:t>
            </a:r>
            <a:r>
              <a:rPr lang="en-US" sz="3600" dirty="0" smtClean="0">
                <a:solidFill>
                  <a:srgbClr val="FF0000"/>
                </a:solidFill>
              </a:rPr>
              <a:t>Arrhenius (1896)</a:t>
            </a:r>
          </a:p>
        </p:txBody>
      </p:sp>
      <p:pic>
        <p:nvPicPr>
          <p:cNvPr id="12" name="Picture 11"/>
          <p:cNvPicPr>
            <a:picLocks noChangeAspect="1"/>
          </p:cNvPicPr>
          <p:nvPr/>
        </p:nvPicPr>
        <p:blipFill>
          <a:blip r:embed="rId2"/>
          <a:stretch>
            <a:fillRect/>
          </a:stretch>
        </p:blipFill>
        <p:spPr>
          <a:xfrm>
            <a:off x="4343400" y="696550"/>
            <a:ext cx="4530629" cy="2961050"/>
          </a:xfrm>
          <a:prstGeom prst="rect">
            <a:avLst/>
          </a:prstGeom>
        </p:spPr>
      </p:pic>
      <p:sp>
        <p:nvSpPr>
          <p:cNvPr id="13" name="TextBox 12"/>
          <p:cNvSpPr txBox="1"/>
          <p:nvPr/>
        </p:nvSpPr>
        <p:spPr>
          <a:xfrm>
            <a:off x="-2674" y="842938"/>
            <a:ext cx="4343400" cy="2677656"/>
          </a:xfrm>
          <a:prstGeom prst="rect">
            <a:avLst/>
          </a:prstGeom>
          <a:noFill/>
        </p:spPr>
        <p:txBody>
          <a:bodyPr wrap="square" rtlCol="0">
            <a:spAutoFit/>
          </a:bodyPr>
          <a:lstStyle/>
          <a:p>
            <a:pPr marL="177800" indent="-177800">
              <a:buFont typeface="Arial"/>
              <a:buChar char="•"/>
            </a:pPr>
            <a:r>
              <a:rPr lang="en-US" sz="2400" dirty="0" smtClean="0"/>
              <a:t>Langley (1878) measured Moon’s radiation; Arrhenius (1896) interpreted the data to find CO</a:t>
            </a:r>
            <a:r>
              <a:rPr lang="en-US" sz="2400" baseline="-25000" dirty="0" smtClean="0"/>
              <a:t>2</a:t>
            </a:r>
            <a:r>
              <a:rPr lang="en-US" sz="2400" dirty="0" smtClean="0"/>
              <a:t> absorption bands &amp; calculated the implied greenhouse effect of x2 CO</a:t>
            </a:r>
            <a:r>
              <a:rPr lang="en-US" sz="2400" baseline="-25000" dirty="0" smtClean="0"/>
              <a:t>2</a:t>
            </a:r>
            <a:r>
              <a:rPr lang="en-US" sz="2400" dirty="0" smtClean="0"/>
              <a:t> concentration</a:t>
            </a:r>
          </a:p>
        </p:txBody>
      </p:sp>
      <p:pic>
        <p:nvPicPr>
          <p:cNvPr id="7" name="Picture 6"/>
          <p:cNvPicPr>
            <a:picLocks noChangeAspect="1"/>
          </p:cNvPicPr>
          <p:nvPr/>
        </p:nvPicPr>
        <p:blipFill>
          <a:blip r:embed="rId3"/>
          <a:stretch>
            <a:fillRect/>
          </a:stretch>
        </p:blipFill>
        <p:spPr>
          <a:xfrm>
            <a:off x="228600" y="3983734"/>
            <a:ext cx="3733800" cy="2767680"/>
          </a:xfrm>
          <a:prstGeom prst="rect">
            <a:avLst/>
          </a:prstGeom>
        </p:spPr>
      </p:pic>
      <p:pic>
        <p:nvPicPr>
          <p:cNvPr id="8" name="Picture 7"/>
          <p:cNvPicPr>
            <a:picLocks noChangeAspect="1"/>
          </p:cNvPicPr>
          <p:nvPr/>
        </p:nvPicPr>
        <p:blipFill>
          <a:blip r:embed="rId4"/>
          <a:stretch>
            <a:fillRect/>
          </a:stretch>
        </p:blipFill>
        <p:spPr>
          <a:xfrm>
            <a:off x="4674937" y="3823226"/>
            <a:ext cx="4495800" cy="2894172"/>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114800" y="5029200"/>
            <a:ext cx="1920904" cy="1727200"/>
          </a:xfrm>
          <a:prstGeom prst="rect">
            <a:avLst/>
          </a:prstGeom>
        </p:spPr>
      </p:pic>
      <p:sp>
        <p:nvSpPr>
          <p:cNvPr id="2" name="Text Box 1"/>
          <p:cNvSpPr txBox="1">
            <a:spLocks noChangeArrowheads="1"/>
          </p:cNvSpPr>
          <p:nvPr/>
        </p:nvSpPr>
        <p:spPr bwMode="auto">
          <a:xfrm>
            <a:off x="0" y="0"/>
            <a:ext cx="9144000" cy="701675"/>
          </a:xfrm>
          <a:prstGeom prst="rect">
            <a:avLst/>
          </a:prstGeom>
          <a:noFill/>
          <a:ln w="9525">
            <a:noFill/>
            <a:round/>
            <a:headEnd/>
            <a:tailEnd/>
          </a:ln>
          <a:effectLst/>
        </p:spPr>
        <p:txBody>
          <a:bodyPr anchor="ctr">
            <a:prstTxWarp prst="textNoShape">
              <a:avLst/>
            </a:prstTxWarp>
          </a:bodyPr>
          <a:lstStyle/>
          <a:p>
            <a:pPr algn="ctr">
              <a:buClr>
                <a:srgbClr val="00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dirty="0" smtClean="0">
                <a:solidFill>
                  <a:srgbClr val="FF0000"/>
                </a:solidFill>
                <a:latin typeface="Arial"/>
                <a:ea typeface="Arial" charset="0"/>
                <a:cs typeface="Arial"/>
              </a:rPr>
              <a:t>Origin of the moon</a:t>
            </a:r>
            <a:endParaRPr lang="en-US" sz="3600" dirty="0" smtClean="0">
              <a:solidFill>
                <a:srgbClr val="FF0000"/>
              </a:solidFill>
            </a:endParaRPr>
          </a:p>
        </p:txBody>
      </p:sp>
      <p:pic>
        <p:nvPicPr>
          <p:cNvPr id="3" name="Picture 2"/>
          <p:cNvPicPr>
            <a:picLocks noChangeAspect="1"/>
          </p:cNvPicPr>
          <p:nvPr/>
        </p:nvPicPr>
        <p:blipFill>
          <a:blip r:embed="rId3"/>
          <a:stretch>
            <a:fillRect/>
          </a:stretch>
        </p:blipFill>
        <p:spPr>
          <a:xfrm>
            <a:off x="6135947" y="914400"/>
            <a:ext cx="3008054" cy="5232400"/>
          </a:xfrm>
          <a:prstGeom prst="rect">
            <a:avLst/>
          </a:prstGeom>
        </p:spPr>
      </p:pic>
      <p:pic>
        <p:nvPicPr>
          <p:cNvPr id="4" name="Picture 3"/>
          <p:cNvPicPr>
            <a:picLocks noChangeAspect="1"/>
          </p:cNvPicPr>
          <p:nvPr/>
        </p:nvPicPr>
        <p:blipFill>
          <a:blip r:embed="rId4"/>
          <a:stretch>
            <a:fillRect/>
          </a:stretch>
        </p:blipFill>
        <p:spPr>
          <a:xfrm>
            <a:off x="1371600" y="2596438"/>
            <a:ext cx="4724400" cy="2718030"/>
          </a:xfrm>
          <a:prstGeom prst="rect">
            <a:avLst/>
          </a:prstGeom>
        </p:spPr>
      </p:pic>
      <p:pic>
        <p:nvPicPr>
          <p:cNvPr id="5" name="Picture 4"/>
          <p:cNvPicPr>
            <a:picLocks noChangeAspect="1"/>
          </p:cNvPicPr>
          <p:nvPr/>
        </p:nvPicPr>
        <p:blipFill>
          <a:blip r:embed="rId5"/>
          <a:stretch>
            <a:fillRect/>
          </a:stretch>
        </p:blipFill>
        <p:spPr>
          <a:xfrm>
            <a:off x="0" y="685800"/>
            <a:ext cx="3644900" cy="2197100"/>
          </a:xfrm>
          <a:prstGeom prst="rect">
            <a:avLst/>
          </a:prstGeom>
        </p:spPr>
      </p:pic>
      <p:pic>
        <p:nvPicPr>
          <p:cNvPr id="6" name="Picture 5" descr="tumblr_ma9bnkUmSv1rd81evo1_r1_128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968496"/>
            <a:ext cx="3543300" cy="2889504"/>
          </a:xfrm>
          <a:prstGeom prst="rect">
            <a:avLst/>
          </a:prstGeom>
        </p:spPr>
      </p:pic>
      <p:sp>
        <p:nvSpPr>
          <p:cNvPr id="7" name="TextBox 6"/>
          <p:cNvSpPr txBox="1"/>
          <p:nvPr/>
        </p:nvSpPr>
        <p:spPr>
          <a:xfrm>
            <a:off x="2059" y="700568"/>
            <a:ext cx="1788470" cy="461665"/>
          </a:xfrm>
          <a:prstGeom prst="rect">
            <a:avLst/>
          </a:prstGeom>
          <a:noFill/>
        </p:spPr>
        <p:txBody>
          <a:bodyPr wrap="none" rtlCol="0">
            <a:spAutoFit/>
          </a:bodyPr>
          <a:lstStyle/>
          <a:p>
            <a:r>
              <a:rPr lang="en-US" sz="2400" dirty="0" smtClean="0">
                <a:solidFill>
                  <a:srgbClr val="FFFF00"/>
                </a:solidFill>
              </a:rPr>
              <a:t>Co-accretion</a:t>
            </a:r>
            <a:endParaRPr lang="en-US" sz="2400" dirty="0">
              <a:solidFill>
                <a:srgbClr val="FFFF00"/>
              </a:solidFill>
            </a:endParaRPr>
          </a:p>
        </p:txBody>
      </p:sp>
      <p:sp>
        <p:nvSpPr>
          <p:cNvPr id="8" name="TextBox 7"/>
          <p:cNvSpPr txBox="1"/>
          <p:nvPr/>
        </p:nvSpPr>
        <p:spPr>
          <a:xfrm>
            <a:off x="4114800" y="2596438"/>
            <a:ext cx="1790123" cy="461665"/>
          </a:xfrm>
          <a:prstGeom prst="rect">
            <a:avLst/>
          </a:prstGeom>
          <a:noFill/>
        </p:spPr>
        <p:txBody>
          <a:bodyPr wrap="none" rtlCol="0">
            <a:spAutoFit/>
          </a:bodyPr>
          <a:lstStyle/>
          <a:p>
            <a:r>
              <a:rPr lang="en-US" sz="2400" dirty="0" smtClean="0">
                <a:solidFill>
                  <a:srgbClr val="FFFF00"/>
                </a:solidFill>
              </a:rPr>
              <a:t>Giant impact</a:t>
            </a:r>
            <a:endParaRPr lang="en-US" sz="2400" dirty="0">
              <a:solidFill>
                <a:srgbClr val="FFFF00"/>
              </a:solidFill>
            </a:endParaRPr>
          </a:p>
        </p:txBody>
      </p:sp>
      <p:sp>
        <p:nvSpPr>
          <p:cNvPr id="9" name="TextBox 8"/>
          <p:cNvSpPr txBox="1"/>
          <p:nvPr/>
        </p:nvSpPr>
        <p:spPr>
          <a:xfrm>
            <a:off x="2560339" y="3984291"/>
            <a:ext cx="982961" cy="461665"/>
          </a:xfrm>
          <a:prstGeom prst="rect">
            <a:avLst/>
          </a:prstGeom>
          <a:noFill/>
        </p:spPr>
        <p:txBody>
          <a:bodyPr wrap="none" rtlCol="0">
            <a:spAutoFit/>
          </a:bodyPr>
          <a:lstStyle/>
          <a:p>
            <a:r>
              <a:rPr lang="en-US" sz="2400" dirty="0" smtClean="0">
                <a:solidFill>
                  <a:srgbClr val="FFFF00"/>
                </a:solidFill>
              </a:rPr>
              <a:t>fission</a:t>
            </a:r>
            <a:endParaRPr lang="en-US" sz="2400" dirty="0">
              <a:solidFill>
                <a:srgbClr val="FFFF00"/>
              </a:solidFill>
            </a:endParaRPr>
          </a:p>
        </p:txBody>
      </p:sp>
      <p:sp>
        <p:nvSpPr>
          <p:cNvPr id="10" name="TextBox 9"/>
          <p:cNvSpPr txBox="1"/>
          <p:nvPr/>
        </p:nvSpPr>
        <p:spPr>
          <a:xfrm>
            <a:off x="6118785" y="1524000"/>
            <a:ext cx="3025216" cy="830997"/>
          </a:xfrm>
          <a:prstGeom prst="rect">
            <a:avLst/>
          </a:prstGeom>
          <a:noFill/>
        </p:spPr>
        <p:txBody>
          <a:bodyPr wrap="square" rtlCol="0">
            <a:spAutoFit/>
          </a:bodyPr>
          <a:lstStyle/>
          <a:p>
            <a:r>
              <a:rPr lang="en-US" sz="2400" dirty="0" smtClean="0">
                <a:solidFill>
                  <a:srgbClr val="FFFF00"/>
                </a:solidFill>
              </a:rPr>
              <a:t>From a nebula to a solar system</a:t>
            </a:r>
            <a:endParaRPr lang="en-US" sz="2400" dirty="0">
              <a:solidFill>
                <a:srgbClr val="FFFF00"/>
              </a:solidFill>
            </a:endParaRPr>
          </a:p>
        </p:txBody>
      </p:sp>
      <p:sp>
        <p:nvSpPr>
          <p:cNvPr id="12" name="Rectangle 11"/>
          <p:cNvSpPr/>
          <p:nvPr/>
        </p:nvSpPr>
        <p:spPr>
          <a:xfrm>
            <a:off x="2059" y="6611779"/>
            <a:ext cx="3541241" cy="215444"/>
          </a:xfrm>
          <a:prstGeom prst="rect">
            <a:avLst/>
          </a:prstGeom>
        </p:spPr>
        <p:txBody>
          <a:bodyPr wrap="square">
            <a:spAutoFit/>
          </a:bodyPr>
          <a:lstStyle/>
          <a:p>
            <a:r>
              <a:rPr lang="en-US" sz="800" dirty="0"/>
              <a:t>https://</a:t>
            </a:r>
            <a:r>
              <a:rPr lang="en-US" sz="800" dirty="0" err="1"/>
              <a:t>sites.google.com</a:t>
            </a:r>
            <a:r>
              <a:rPr lang="en-US" sz="800" dirty="0"/>
              <a:t>/site/</a:t>
            </a:r>
            <a:r>
              <a:rPr lang="en-US" sz="800" dirty="0" err="1"/>
              <a:t>parkviewastro</a:t>
            </a:r>
            <a:r>
              <a:rPr lang="en-US" sz="800" dirty="0"/>
              <a:t>/lunar-formation/the-fission-theory</a:t>
            </a:r>
          </a:p>
        </p:txBody>
      </p:sp>
    </p:spTree>
    <p:extLst>
      <p:ext uri="{BB962C8B-B14F-4D97-AF65-F5344CB8AC3E}">
        <p14:creationId xmlns:p14="http://schemas.microsoft.com/office/powerpoint/2010/main" val="9898950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0" y="0"/>
            <a:ext cx="9144000" cy="701675"/>
          </a:xfrm>
          <a:prstGeom prst="rect">
            <a:avLst/>
          </a:prstGeom>
          <a:noFill/>
          <a:ln w="9525">
            <a:noFill/>
            <a:round/>
            <a:headEnd/>
            <a:tailEnd/>
          </a:ln>
          <a:effectLst/>
        </p:spPr>
        <p:txBody>
          <a:bodyPr anchor="ctr">
            <a:prstTxWarp prst="textNoShape">
              <a:avLst/>
            </a:prstTxWarp>
          </a:bodyPr>
          <a:lstStyle/>
          <a:p>
            <a:pPr algn="ctr">
              <a:buClr>
                <a:srgbClr val="00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dirty="0" smtClean="0">
                <a:solidFill>
                  <a:srgbClr val="FF0000"/>
                </a:solidFill>
                <a:latin typeface="Arial"/>
                <a:ea typeface="Arial" charset="0"/>
                <a:cs typeface="Arial"/>
              </a:rPr>
              <a:t>Origin of life and hydrothermal vents</a:t>
            </a:r>
            <a:endParaRPr lang="en-US" sz="3600" dirty="0" smtClean="0">
              <a:solidFill>
                <a:srgbClr val="FF0000"/>
              </a:solidFill>
            </a:endParaRPr>
          </a:p>
        </p:txBody>
      </p:sp>
      <p:pic>
        <p:nvPicPr>
          <p:cNvPr id="3" name="Picture 4" descr="http://evolution-textbook.org/content/free/figures/04_EVOW_Art/06_EVOW_CH0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00" t="4367" r="60746" b="26461"/>
          <a:stretch/>
        </p:blipFill>
        <p:spPr bwMode="auto">
          <a:xfrm>
            <a:off x="6006352" y="1174376"/>
            <a:ext cx="3004672" cy="449643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5867400" y="882856"/>
            <a:ext cx="3108816" cy="412544"/>
          </a:xfrm>
          <a:prstGeom prst="rect">
            <a:avLst/>
          </a:prstGeom>
        </p:spPr>
        <p:txBody>
          <a:bodyP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t>Miller–Urey experiment</a:t>
            </a:r>
            <a:endParaRPr lang="en-US" sz="2400" dirty="0"/>
          </a:p>
        </p:txBody>
      </p:sp>
      <p:grpSp>
        <p:nvGrpSpPr>
          <p:cNvPr id="19" name="Group 18"/>
          <p:cNvGrpSpPr/>
          <p:nvPr/>
        </p:nvGrpSpPr>
        <p:grpSpPr>
          <a:xfrm>
            <a:off x="66675" y="885825"/>
            <a:ext cx="4947006" cy="3868365"/>
            <a:chOff x="66675" y="885825"/>
            <a:chExt cx="4947006" cy="3868365"/>
          </a:xfrm>
        </p:grpSpPr>
        <p:grpSp>
          <p:nvGrpSpPr>
            <p:cNvPr id="8" name="Group 7"/>
            <p:cNvGrpSpPr/>
            <p:nvPr/>
          </p:nvGrpSpPr>
          <p:grpSpPr>
            <a:xfrm>
              <a:off x="344299" y="1145206"/>
              <a:ext cx="3680811" cy="3541913"/>
              <a:chOff x="344299" y="1145207"/>
              <a:chExt cx="4377373" cy="421219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299" y="1145207"/>
                <a:ext cx="4377373" cy="42121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Rectangle 9"/>
              <p:cNvSpPr/>
              <p:nvPr/>
            </p:nvSpPr>
            <p:spPr>
              <a:xfrm>
                <a:off x="2682974" y="2439302"/>
                <a:ext cx="1699245" cy="22478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1" name="TextBox 10"/>
            <p:cNvSpPr txBox="1"/>
            <p:nvPr/>
          </p:nvSpPr>
          <p:spPr>
            <a:xfrm>
              <a:off x="2309601" y="1925598"/>
              <a:ext cx="906209" cy="307777"/>
            </a:xfrm>
            <a:prstGeom prst="rect">
              <a:avLst/>
            </a:prstGeom>
            <a:solidFill>
              <a:srgbClr val="FFC000"/>
            </a:solidFill>
          </p:spPr>
          <p:txBody>
            <a:bodyPr wrap="none" rtlCol="0">
              <a:spAutoFit/>
            </a:bodyPr>
            <a:lstStyle/>
            <a:p>
              <a:r>
                <a:rPr lang="en-US" sz="1400" dirty="0" err="1" smtClean="0"/>
                <a:t>protocells</a:t>
              </a:r>
              <a:endParaRPr lang="en-US" sz="1400" dirty="0"/>
            </a:p>
          </p:txBody>
        </p:sp>
        <p:sp>
          <p:nvSpPr>
            <p:cNvPr id="12" name="TextBox 11"/>
            <p:cNvSpPr txBox="1"/>
            <p:nvPr/>
          </p:nvSpPr>
          <p:spPr>
            <a:xfrm>
              <a:off x="2310826" y="2407402"/>
              <a:ext cx="2702855" cy="523220"/>
            </a:xfrm>
            <a:prstGeom prst="rect">
              <a:avLst/>
            </a:prstGeom>
            <a:solidFill>
              <a:srgbClr val="FFC000"/>
            </a:solidFill>
          </p:spPr>
          <p:txBody>
            <a:bodyPr wrap="none" rtlCol="0">
              <a:spAutoFit/>
            </a:bodyPr>
            <a:lstStyle/>
            <a:p>
              <a:r>
                <a:rPr lang="en-US" sz="1400" dirty="0" smtClean="0"/>
                <a:t>Complex polymers  (polypeptides, </a:t>
              </a:r>
            </a:p>
            <a:p>
              <a:r>
                <a:rPr lang="en-US" sz="1400" dirty="0" smtClean="0"/>
                <a:t>polynucleotides)</a:t>
              </a:r>
              <a:endParaRPr lang="en-US" sz="1400" dirty="0"/>
            </a:p>
          </p:txBody>
        </p:sp>
        <p:sp>
          <p:nvSpPr>
            <p:cNvPr id="13" name="TextBox 12"/>
            <p:cNvSpPr txBox="1"/>
            <p:nvPr/>
          </p:nvSpPr>
          <p:spPr>
            <a:xfrm>
              <a:off x="2277326" y="2984895"/>
              <a:ext cx="2161874" cy="307777"/>
            </a:xfrm>
            <a:prstGeom prst="rect">
              <a:avLst/>
            </a:prstGeom>
            <a:solidFill>
              <a:srgbClr val="FFC000"/>
            </a:solidFill>
          </p:spPr>
          <p:txBody>
            <a:bodyPr wrap="none" rtlCol="0">
              <a:spAutoFit/>
            </a:bodyPr>
            <a:lstStyle/>
            <a:p>
              <a:r>
                <a:rPr lang="en-US" sz="1400" dirty="0" smtClean="0"/>
                <a:t>Sugars, purines, pyrimidine</a:t>
              </a:r>
              <a:endParaRPr lang="en-US" sz="1400" dirty="0"/>
            </a:p>
          </p:txBody>
        </p:sp>
        <p:sp>
          <p:nvSpPr>
            <p:cNvPr id="14" name="Rectangle 13"/>
            <p:cNvSpPr/>
            <p:nvPr/>
          </p:nvSpPr>
          <p:spPr>
            <a:xfrm>
              <a:off x="2184704" y="3412285"/>
              <a:ext cx="2514022" cy="307777"/>
            </a:xfrm>
            <a:prstGeom prst="rect">
              <a:avLst/>
            </a:prstGeom>
            <a:solidFill>
              <a:srgbClr val="FFC000"/>
            </a:solidFill>
          </p:spPr>
          <p:txBody>
            <a:bodyPr wrap="none">
              <a:spAutoFit/>
            </a:bodyPr>
            <a:lstStyle/>
            <a:p>
              <a:pPr algn="l" rtl="0"/>
              <a:r>
                <a:rPr lang="en-US" sz="1400" dirty="0" smtClean="0"/>
                <a:t>Amino acids, condensing agents</a:t>
              </a:r>
            </a:p>
          </p:txBody>
        </p:sp>
        <p:sp>
          <p:nvSpPr>
            <p:cNvPr id="15" name="Rectangle 14"/>
            <p:cNvSpPr/>
            <p:nvPr/>
          </p:nvSpPr>
          <p:spPr>
            <a:xfrm>
              <a:off x="2184704" y="3761603"/>
              <a:ext cx="2140906" cy="307777"/>
            </a:xfrm>
            <a:prstGeom prst="rect">
              <a:avLst/>
            </a:prstGeom>
            <a:solidFill>
              <a:srgbClr val="FFC000"/>
            </a:solidFill>
          </p:spPr>
          <p:txBody>
            <a:bodyPr wrap="none">
              <a:spAutoFit/>
            </a:bodyPr>
            <a:lstStyle/>
            <a:p>
              <a:pPr algn="l" rtl="0"/>
              <a:r>
                <a:rPr lang="en-US" sz="1400" dirty="0"/>
                <a:t>CH</a:t>
              </a:r>
              <a:r>
                <a:rPr lang="en-US" sz="1400" baseline="-25000" dirty="0"/>
                <a:t>4</a:t>
              </a:r>
              <a:r>
                <a:rPr lang="en-US" sz="1400" dirty="0"/>
                <a:t>, NH</a:t>
              </a:r>
              <a:r>
                <a:rPr lang="en-US" sz="1400" baseline="-25000" dirty="0"/>
                <a:t>3</a:t>
              </a:r>
              <a:r>
                <a:rPr lang="en-US" sz="1400" dirty="0"/>
                <a:t>, </a:t>
              </a:r>
              <a:r>
                <a:rPr lang="en-US" sz="1400" dirty="0" smtClean="0"/>
                <a:t>H</a:t>
              </a:r>
              <a:r>
                <a:rPr lang="en-US" sz="1400" baseline="-25000" dirty="0" smtClean="0"/>
                <a:t>2, </a:t>
              </a:r>
              <a:r>
                <a:rPr lang="en-US" sz="1400" dirty="0" smtClean="0"/>
                <a:t> H</a:t>
              </a:r>
              <a:r>
                <a:rPr lang="en-US" sz="1400" baseline="-25000" dirty="0" smtClean="0"/>
                <a:t>2</a:t>
              </a:r>
              <a:r>
                <a:rPr lang="en-US" sz="1400" dirty="0" smtClean="0"/>
                <a:t>S, CO, HCN</a:t>
              </a:r>
              <a:endParaRPr lang="en-US" sz="1400" dirty="0"/>
            </a:p>
          </p:txBody>
        </p:sp>
        <p:cxnSp>
          <p:nvCxnSpPr>
            <p:cNvPr id="16" name="Straight Arrow Connector 15"/>
            <p:cNvCxnSpPr/>
            <p:nvPr/>
          </p:nvCxnSpPr>
          <p:spPr>
            <a:xfrm flipV="1">
              <a:off x="288396" y="1790700"/>
              <a:ext cx="0" cy="2524125"/>
            </a:xfrm>
            <a:prstGeom prst="straightConnector1">
              <a:avLst/>
            </a:prstGeom>
            <a:ln w="57150">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6675" y="885825"/>
              <a:ext cx="4929396" cy="386836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rot="16200000">
              <a:off x="-316329" y="2943142"/>
              <a:ext cx="1690591" cy="369332"/>
            </a:xfrm>
            <a:prstGeom prst="rect">
              <a:avLst/>
            </a:prstGeom>
            <a:noFill/>
          </p:spPr>
          <p:txBody>
            <a:bodyPr wrap="none" rtlCol="0">
              <a:spAutoFit/>
            </a:bodyPr>
            <a:lstStyle/>
            <a:p>
              <a:r>
                <a:rPr lang="en-US" dirty="0" smtClean="0"/>
                <a:t>T, concentration</a:t>
              </a:r>
              <a:endParaRPr lang="en-US" dirty="0"/>
            </a:p>
          </p:txBody>
        </p:sp>
      </p:grpSp>
      <p:pic>
        <p:nvPicPr>
          <p:cNvPr id="6" name="Picture 2" descr="http://www.goettinger-tageblatt.de/var/storage/images/gt-et/nachrichten/wissen/wissen-vor-ort/wertvolle-rohstoffe-in-der-tiefsee/24796082-1-ger-DE/Wertvolle-Rohstoffe-in-der-Tiefsee_ArtikelQu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1569" y="4488001"/>
            <a:ext cx="3528849" cy="235489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8" descr="https://dangerpowers.files.wordpress.com/2011/04/moon-landing.jpg"/>
          <p:cNvPicPr>
            <a:picLocks noChangeAspect="1" noChangeArrowheads="1"/>
          </p:cNvPicPr>
          <p:nvPr/>
        </p:nvPicPr>
        <p:blipFill rotWithShape="1">
          <a:blip r:embed="rId5" cstate="print">
            <a:clrChange>
              <a:clrFrom>
                <a:srgbClr val="010101"/>
              </a:clrFrom>
              <a:clrTo>
                <a:srgbClr val="010101">
                  <a:alpha val="0"/>
                </a:srgbClr>
              </a:clrTo>
            </a:clrChange>
            <a:extLst>
              <a:ext uri="{28A0092B-C50C-407E-A947-70E740481C1C}">
                <a14:useLocalDpi xmlns:a14="http://schemas.microsoft.com/office/drawing/2010/main" val="0"/>
              </a:ext>
            </a:extLst>
          </a:blip>
          <a:srcRect l="36151" t="38622" r="27178" b="26788"/>
          <a:stretch/>
        </p:blipFill>
        <p:spPr bwMode="auto">
          <a:xfrm>
            <a:off x="2240296" y="6124696"/>
            <a:ext cx="731504" cy="690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521269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43400"/>
            <a:ext cx="8229600" cy="2057400"/>
          </a:xfrm>
        </p:spPr>
        <p:txBody>
          <a:bodyPr>
            <a:normAutofit/>
          </a:bodyPr>
          <a:lstStyle/>
          <a:p>
            <a:pPr lvl="0">
              <a:spcBef>
                <a:spcPct val="20000"/>
              </a:spcBef>
            </a:pPr>
            <a:r>
              <a:rPr lang="en-US" dirty="0" smtClean="0">
                <a:solidFill>
                  <a:srgbClr val="FF0000"/>
                </a:solidFill>
              </a:rPr>
              <a:t>Let the fun begin…</a:t>
            </a:r>
            <a:endParaRPr lang="en-US" dirty="0">
              <a:solidFill>
                <a:srgbClr val="0000FF"/>
              </a:solidFill>
            </a:endParaRPr>
          </a:p>
        </p:txBody>
      </p:sp>
      <p:pic>
        <p:nvPicPr>
          <p:cNvPr id="5" name="Picture 4"/>
          <p:cNvPicPr>
            <a:picLocks noChangeAspect="1"/>
          </p:cNvPicPr>
          <p:nvPr/>
        </p:nvPicPr>
        <p:blipFill>
          <a:blip r:embed="rId2"/>
          <a:stretch>
            <a:fillRect/>
          </a:stretch>
        </p:blipFill>
        <p:spPr>
          <a:xfrm>
            <a:off x="1524000" y="-228600"/>
            <a:ext cx="6019800" cy="4953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817009"/>
          </a:xfrm>
        </p:spPr>
        <p:txBody>
          <a:bodyPr>
            <a:normAutofit/>
          </a:bodyPr>
          <a:lstStyle/>
          <a:p>
            <a:r>
              <a:rPr lang="en-US" dirty="0" smtClean="0">
                <a:solidFill>
                  <a:srgbClr val="FF0000"/>
                </a:solidFill>
              </a:rPr>
              <a:t>Presentation guidelines - discussion</a:t>
            </a:r>
            <a:endParaRPr lang="en-US" dirty="0">
              <a:solidFill>
                <a:srgbClr val="FF0000"/>
              </a:solidFill>
            </a:endParaRPr>
          </a:p>
        </p:txBody>
      </p:sp>
      <p:sp>
        <p:nvSpPr>
          <p:cNvPr id="4" name="Rectangle 3"/>
          <p:cNvSpPr/>
          <p:nvPr/>
        </p:nvSpPr>
        <p:spPr>
          <a:xfrm>
            <a:off x="0" y="817010"/>
            <a:ext cx="9144000" cy="6432529"/>
          </a:xfrm>
          <a:prstGeom prst="rect">
            <a:avLst/>
          </a:prstGeom>
        </p:spPr>
        <p:txBody>
          <a:bodyPr wrap="square">
            <a:spAutoFit/>
          </a:bodyPr>
          <a:lstStyle/>
          <a:p>
            <a:r>
              <a:rPr lang="en-US" sz="2400" dirty="0" smtClean="0"/>
              <a:t>The purpose of the presentation is one – to induce a discussion.  As soon as a discussion develops, you have achieved your goal – do not be concerned with completing your presentation, sit back and relax.  Do not feel obliged to answer all questions, let others participate…</a:t>
            </a:r>
          </a:p>
          <a:p>
            <a:endParaRPr lang="en-US" sz="2400" dirty="0" smtClean="0"/>
          </a:p>
          <a:p>
            <a:r>
              <a:rPr lang="en-US" sz="2800" dirty="0" smtClean="0">
                <a:solidFill>
                  <a:srgbClr val="FF0000"/>
                </a:solidFill>
              </a:rPr>
              <a:t>Slides:</a:t>
            </a:r>
          </a:p>
          <a:p>
            <a:pPr marL="282575" indent="-282575">
              <a:buFont typeface="Arial"/>
              <a:buChar char="•"/>
            </a:pPr>
            <a:r>
              <a:rPr lang="en-US" sz="2400" dirty="0" smtClean="0"/>
              <a:t>Start with a brief background/ motivation, not from assigned reading</a:t>
            </a:r>
          </a:p>
          <a:p>
            <a:pPr marL="282575" indent="-282575">
              <a:buFont typeface="Arial"/>
              <a:buChar char="•"/>
            </a:pPr>
            <a:r>
              <a:rPr lang="en-US" sz="2400" dirty="0" smtClean="0"/>
              <a:t>Show all figures from all assigned papers early in presentation – good way to get a discussion going, because class is familiar with these.</a:t>
            </a:r>
          </a:p>
          <a:p>
            <a:pPr marL="282575" indent="-282575">
              <a:buFont typeface="Arial"/>
              <a:buChar char="•"/>
            </a:pPr>
            <a:r>
              <a:rPr lang="en-US" sz="2400" dirty="0" smtClean="0"/>
              <a:t>Font – never below 24 points</a:t>
            </a:r>
          </a:p>
          <a:p>
            <a:pPr marL="282575" indent="-282575">
              <a:buFont typeface="Arial"/>
              <a:buChar char="•"/>
            </a:pPr>
            <a:r>
              <a:rPr lang="en-US" sz="2400" dirty="0" smtClean="0"/>
              <a:t>On each slide: title, graphics, explanation, brief take-home message.</a:t>
            </a:r>
          </a:p>
          <a:p>
            <a:pPr marL="282575" indent="-282575">
              <a:buFont typeface="Arial"/>
              <a:buChar char="•"/>
            </a:pPr>
            <a:r>
              <a:rPr lang="en-US" sz="2400" dirty="0" smtClean="0"/>
              <a:t>Discuss the weaknesses and strengths of the assigned papers</a:t>
            </a:r>
          </a:p>
          <a:p>
            <a:pPr marL="282575" indent="-282575">
              <a:buFont typeface="Arial"/>
              <a:buChar char="•"/>
            </a:pPr>
            <a:r>
              <a:rPr lang="en-US" sz="2400" dirty="0" smtClean="0"/>
              <a:t>Conclude with a summary of the debate as represented by the papers</a:t>
            </a:r>
          </a:p>
          <a:p>
            <a:pPr marL="282575" indent="-282575">
              <a:buFont typeface="Arial"/>
              <a:buChar char="•"/>
            </a:pPr>
            <a:r>
              <a:rPr lang="en-US" sz="2400" dirty="0" smtClean="0"/>
              <a:t>Alternate presenting in class every 1-2 slides, rather than mid-way</a:t>
            </a:r>
          </a:p>
          <a:p>
            <a:pPr marL="282575" indent="-282575">
              <a:buFont typeface="Arial"/>
              <a:buChar char="•"/>
            </a:pPr>
            <a:r>
              <a:rPr lang="en-US" sz="2400" dirty="0" smtClean="0"/>
              <a:t>About 30-35 slides.</a:t>
            </a:r>
            <a:endParaRPr lang="en-US" sz="2400" dirty="0"/>
          </a:p>
          <a:p>
            <a:pPr marL="282575" indent="-282575">
              <a:buFont typeface="Arial"/>
              <a:buChar char="•"/>
            </a:pPr>
            <a:r>
              <a:rPr lang="en-US" sz="2400" dirty="0" smtClean="0"/>
              <a:t>Avoid </a:t>
            </a:r>
            <a:r>
              <a:rPr lang="en-US" sz="2400" dirty="0"/>
              <a:t>slides with text and no figures/ graphics (bullet point lists </a:t>
            </a:r>
            <a:r>
              <a:rPr lang="en-US" sz="2400" dirty="0" err="1"/>
              <a:t>etc</a:t>
            </a:r>
            <a:r>
              <a:rPr lang="en-US" sz="2400" dirty="0"/>
              <a:t>), </a:t>
            </a:r>
          </a:p>
          <a:p>
            <a:pPr marL="282575" indent="-282575">
              <a:buFont typeface="Arial"/>
              <a:buChar char="•"/>
            </a:pPr>
            <a:endParaRPr lang="en-US" sz="2400" dirty="0" smtClean="0"/>
          </a:p>
        </p:txBody>
      </p:sp>
      <p:sp>
        <p:nvSpPr>
          <p:cNvPr id="5" name="TextBox 4"/>
          <p:cNvSpPr txBox="1"/>
          <p:nvPr/>
        </p:nvSpPr>
        <p:spPr>
          <a:xfrm rot="19747802">
            <a:off x="376887" y="3071164"/>
            <a:ext cx="7419719" cy="769441"/>
          </a:xfrm>
          <a:prstGeom prst="rect">
            <a:avLst/>
          </a:prstGeom>
          <a:solidFill>
            <a:schemeClr val="bg1"/>
          </a:solidFill>
          <a:ln w="136525">
            <a:solidFill>
              <a:srgbClr val="0000FF"/>
            </a:solidFill>
          </a:ln>
        </p:spPr>
        <p:txBody>
          <a:bodyPr wrap="none" rtlCol="0">
            <a:spAutoFit/>
          </a:bodyPr>
          <a:lstStyle/>
          <a:p>
            <a:r>
              <a:rPr lang="en-US" sz="4400" b="1" dirty="0" smtClean="0">
                <a:solidFill>
                  <a:srgbClr val="FF0000"/>
                </a:solidFill>
              </a:rPr>
              <a:t>Never use a slide like this…! </a:t>
            </a:r>
            <a:r>
              <a:rPr lang="en-US" sz="4400" b="1" dirty="0" err="1" smtClean="0">
                <a:solidFill>
                  <a:srgbClr val="FF0000"/>
                </a:solidFill>
                <a:sym typeface="Wingdings"/>
              </a:rPr>
              <a:t></a:t>
            </a:r>
            <a:endParaRPr lang="en-US" sz="4400" b="1" dirty="0">
              <a:solidFill>
                <a:srgbClr val="FF0000"/>
              </a:solidFill>
            </a:endParaRPr>
          </a:p>
        </p:txBody>
      </p:sp>
    </p:spTree>
    <p:extLst>
      <p:ext uri="{BB962C8B-B14F-4D97-AF65-F5344CB8AC3E}">
        <p14:creationId xmlns:p14="http://schemas.microsoft.com/office/powerpoint/2010/main" val="179383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72220" y="44215"/>
            <a:ext cx="8976482" cy="1044624"/>
          </a:xfrm>
          <a:prstGeom prst="rect">
            <a:avLst/>
          </a:prstGeom>
        </p:spPr>
        <p:txBody>
          <a:bodyPr lIns="91425" tIns="91425" rIns="91425" bIns="91425" anchor="ctr" anchorCtr="0">
            <a:noAutofit/>
          </a:bodyPr>
          <a:lstStyle/>
          <a:p>
            <a:r>
              <a:rPr lang="en-US" sz="3600">
                <a:solidFill>
                  <a:srgbClr val="FF0000"/>
                </a:solidFill>
              </a:rPr>
              <a:t>Example of a good slide: A descriptive title</a:t>
            </a:r>
            <a:endParaRPr lang="en" sz="3600" dirty="0"/>
          </a:p>
        </p:txBody>
      </p:sp>
      <p:pic>
        <p:nvPicPr>
          <p:cNvPr id="71" name="Shape 71"/>
          <p:cNvPicPr preferRelativeResize="0"/>
          <p:nvPr/>
        </p:nvPicPr>
        <p:blipFill>
          <a:blip r:embed="rId3"/>
          <a:stretch>
            <a:fillRect/>
          </a:stretch>
        </p:blipFill>
        <p:spPr>
          <a:xfrm>
            <a:off x="3459639" y="955819"/>
            <a:ext cx="5636712" cy="4903803"/>
          </a:xfrm>
          <a:prstGeom prst="rect">
            <a:avLst/>
          </a:prstGeom>
          <a:noFill/>
          <a:ln>
            <a:noFill/>
          </a:ln>
        </p:spPr>
      </p:pic>
      <p:sp>
        <p:nvSpPr>
          <p:cNvPr id="5" name="Rectangle 4"/>
          <p:cNvSpPr/>
          <p:nvPr/>
        </p:nvSpPr>
        <p:spPr>
          <a:xfrm>
            <a:off x="-47649" y="1412150"/>
            <a:ext cx="3507288" cy="4524315"/>
          </a:xfrm>
          <a:prstGeom prst="rect">
            <a:avLst/>
          </a:prstGeom>
        </p:spPr>
        <p:txBody>
          <a:bodyPr wrap="square">
            <a:spAutoFit/>
          </a:bodyPr>
          <a:lstStyle/>
          <a:p>
            <a:pPr marL="457200" lvl="0" indent="-381000">
              <a:buClr>
                <a:schemeClr val="dk1"/>
              </a:buClr>
              <a:buSzPct val="166666"/>
              <a:buFont typeface="Arial"/>
              <a:buChar char="•"/>
            </a:pPr>
            <a:r>
              <a:rPr lang="en" sz="2400" dirty="0" smtClean="0">
                <a:solidFill>
                  <a:srgbClr val="F1C232"/>
                </a:solidFill>
              </a:rPr>
              <a:t>yellow:</a:t>
            </a:r>
            <a:r>
              <a:rPr lang="en-US" sz="2400" dirty="0" smtClean="0">
                <a:solidFill>
                  <a:srgbClr val="F1C232"/>
                </a:solidFill>
              </a:rPr>
              <a:t> …</a:t>
            </a:r>
          </a:p>
          <a:p>
            <a:pPr marL="457200" lvl="0" indent="-381000">
              <a:buClr>
                <a:schemeClr val="dk1"/>
              </a:buClr>
              <a:buSzPct val="166666"/>
              <a:buFont typeface="Arial"/>
              <a:buChar char="•"/>
            </a:pPr>
            <a:endParaRPr lang="en-US" sz="2400" dirty="0">
              <a:solidFill>
                <a:srgbClr val="F1C232"/>
              </a:solidFill>
            </a:endParaRPr>
          </a:p>
          <a:p>
            <a:pPr marL="457200" lvl="0" indent="-381000">
              <a:buClr>
                <a:schemeClr val="dk1"/>
              </a:buClr>
              <a:buSzPct val="166666"/>
              <a:buFont typeface="Arial"/>
              <a:buChar char="•"/>
            </a:pPr>
            <a:endParaRPr lang="en-US" sz="2400" dirty="0" smtClean="0"/>
          </a:p>
          <a:p>
            <a:pPr marL="457200" indent="-381000">
              <a:buClr>
                <a:schemeClr val="dk1"/>
              </a:buClr>
              <a:buSzPct val="166666"/>
              <a:buFont typeface="Arial"/>
              <a:buChar char="•"/>
            </a:pPr>
            <a:r>
              <a:rPr lang="en" sz="2400" dirty="0" smtClean="0">
                <a:solidFill>
                  <a:srgbClr val="FF0000"/>
                </a:solidFill>
              </a:rPr>
              <a:t>red: …</a:t>
            </a:r>
          </a:p>
          <a:p>
            <a:pPr marL="457200" indent="-381000">
              <a:buClr>
                <a:schemeClr val="dk1"/>
              </a:buClr>
              <a:buSzPct val="166666"/>
              <a:buFont typeface="Arial"/>
              <a:buChar char="•"/>
            </a:pPr>
            <a:endParaRPr lang="en-US" sz="2400" dirty="0" smtClean="0">
              <a:solidFill>
                <a:srgbClr val="FF0000"/>
              </a:solidFill>
            </a:endParaRPr>
          </a:p>
          <a:p>
            <a:pPr marL="457200" indent="-381000">
              <a:buClr>
                <a:schemeClr val="dk1"/>
              </a:buClr>
              <a:buSzPct val="166666"/>
              <a:buFont typeface="Arial"/>
              <a:buChar char="•"/>
            </a:pPr>
            <a:r>
              <a:rPr lang="en-US" sz="2400" dirty="0" smtClean="0"/>
              <a:t>Black: …</a:t>
            </a:r>
          </a:p>
          <a:p>
            <a:pPr marL="457200" indent="-381000">
              <a:buClr>
                <a:schemeClr val="dk1"/>
              </a:buClr>
              <a:buSzPct val="166666"/>
              <a:buFont typeface="Arial"/>
              <a:buChar char="•"/>
            </a:pPr>
            <a:endParaRPr lang="en-US" sz="2400" dirty="0" smtClean="0"/>
          </a:p>
          <a:p>
            <a:pPr marL="76200">
              <a:buClr>
                <a:schemeClr val="dk1"/>
              </a:buClr>
              <a:buSzPct val="166666"/>
            </a:pPr>
            <a:endParaRPr lang="en-US" sz="2400" dirty="0"/>
          </a:p>
          <a:p>
            <a:pPr marL="76200">
              <a:buClr>
                <a:schemeClr val="dk1"/>
              </a:buClr>
              <a:buSzPct val="166666"/>
            </a:pPr>
            <a:r>
              <a:rPr lang="en-US" sz="2400" dirty="0" smtClean="0"/>
              <a:t>caption, explaining exactly what’s shown in the figure including both axes and all lines, </a:t>
            </a:r>
            <a:r>
              <a:rPr lang="en-US" sz="2400" dirty="0" err="1" smtClean="0"/>
              <a:t>etc</a:t>
            </a:r>
            <a:endParaRPr lang="en" sz="2400" dirty="0"/>
          </a:p>
        </p:txBody>
      </p:sp>
      <p:cxnSp>
        <p:nvCxnSpPr>
          <p:cNvPr id="13" name="Straight Arrow Connector 12"/>
          <p:cNvCxnSpPr/>
          <p:nvPr/>
        </p:nvCxnSpPr>
        <p:spPr>
          <a:xfrm>
            <a:off x="1802513" y="1693165"/>
            <a:ext cx="3142674" cy="9980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461128" y="2840147"/>
            <a:ext cx="3880066" cy="10987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693270" y="3632111"/>
            <a:ext cx="4970567" cy="9694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52943" y="6327924"/>
            <a:ext cx="8956448" cy="461665"/>
          </a:xfrm>
          <a:prstGeom prst="rect">
            <a:avLst/>
          </a:prstGeom>
        </p:spPr>
        <p:txBody>
          <a:bodyPr wrap="none">
            <a:spAutoFit/>
          </a:bodyPr>
          <a:lstStyle/>
          <a:p>
            <a:pPr marL="457200" lvl="0" indent="-381000">
              <a:buClr>
                <a:schemeClr val="dk1"/>
              </a:buClr>
              <a:buSzPct val="166666"/>
            </a:pPr>
            <a:r>
              <a:rPr lang="en-US" sz="2400" b="1" dirty="0" smtClean="0"/>
              <a:t>A brief take home message.  Everything on slide in 24 points or larger</a:t>
            </a:r>
            <a:endParaRPr lang="en" sz="2400" b="1" dirty="0" smtClean="0"/>
          </a:p>
        </p:txBody>
      </p:sp>
    </p:spTree>
    <p:extLst>
      <p:ext uri="{BB962C8B-B14F-4D97-AF65-F5344CB8AC3E}">
        <p14:creationId xmlns:p14="http://schemas.microsoft.com/office/powerpoint/2010/main" val="309222328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1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817009"/>
          </a:xfrm>
        </p:spPr>
        <p:txBody>
          <a:bodyPr>
            <a:normAutofit/>
          </a:bodyPr>
          <a:lstStyle/>
          <a:p>
            <a:r>
              <a:rPr lang="en-US" dirty="0" smtClean="0">
                <a:solidFill>
                  <a:srgbClr val="FF0000"/>
                </a:solidFill>
              </a:rPr>
              <a:t>Presentation guidelines: introduction</a:t>
            </a:r>
            <a:endParaRPr lang="en-US" dirty="0">
              <a:solidFill>
                <a:srgbClr val="FF0000"/>
              </a:solidFill>
            </a:endParaRPr>
          </a:p>
        </p:txBody>
      </p:sp>
      <p:sp>
        <p:nvSpPr>
          <p:cNvPr id="4" name="Rectangle 3"/>
          <p:cNvSpPr/>
          <p:nvPr/>
        </p:nvSpPr>
        <p:spPr>
          <a:xfrm>
            <a:off x="0" y="817010"/>
            <a:ext cx="9144000" cy="2800767"/>
          </a:xfrm>
          <a:prstGeom prst="rect">
            <a:avLst/>
          </a:prstGeom>
        </p:spPr>
        <p:txBody>
          <a:bodyPr wrap="square">
            <a:spAutoFit/>
          </a:bodyPr>
          <a:lstStyle/>
          <a:p>
            <a:r>
              <a:rPr lang="en-US" sz="2400" dirty="0" smtClean="0"/>
              <a:t>The purpose of the 10-minute intro presentation is (1) introduce and motivate next week’s discussion.  (2) clarify difficult to understand issues in the reading material, to make it easier for the other students to understand the readings.</a:t>
            </a:r>
          </a:p>
          <a:p>
            <a:endParaRPr lang="en-US" sz="2400" dirty="0" smtClean="0"/>
          </a:p>
          <a:p>
            <a:r>
              <a:rPr lang="en-US" sz="2800" dirty="0" smtClean="0">
                <a:solidFill>
                  <a:srgbClr val="FF0000"/>
                </a:solidFill>
              </a:rPr>
              <a:t>Slides:</a:t>
            </a:r>
          </a:p>
          <a:p>
            <a:r>
              <a:rPr lang="en-US" sz="2800" dirty="0" smtClean="0"/>
              <a:t>Six slides, see guidelines for discussion presentation </a:t>
            </a:r>
            <a:endParaRPr lang="en-US" sz="2800" dirty="0" smtClean="0">
              <a:solidFill>
                <a:srgbClr val="FF0000"/>
              </a:solidFill>
            </a:endParaRPr>
          </a:p>
        </p:txBody>
      </p:sp>
    </p:spTree>
    <p:extLst>
      <p:ext uri="{BB962C8B-B14F-4D97-AF65-F5344CB8AC3E}">
        <p14:creationId xmlns:p14="http://schemas.microsoft.com/office/powerpoint/2010/main" val="39554835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87962"/>
          </a:xfrm>
        </p:spPr>
        <p:txBody>
          <a:bodyPr>
            <a:normAutofit/>
          </a:bodyPr>
          <a:lstStyle/>
          <a:p>
            <a:r>
              <a:rPr lang="en-US" dirty="0" smtClean="0">
                <a:solidFill>
                  <a:srgbClr val="FF0000"/>
                </a:solidFill>
              </a:rPr>
              <a:t>Why bother with classic (old!) papers instead of reading the state-of-the-art modern ones?</a:t>
            </a:r>
            <a:r>
              <a:rPr lang="en-US" dirty="0" smtClean="0"/>
              <a:t/>
            </a:r>
            <a:br>
              <a:rPr lang="en-US" dirty="0" smtClean="0"/>
            </a:br>
            <a:r>
              <a:rPr lang="en-US" dirty="0" smtClean="0"/>
              <a:t/>
            </a:r>
            <a:br>
              <a:rPr lang="en-US" dirty="0" smtClean="0"/>
            </a:br>
            <a:endParaRPr lang="en-US" dirty="0">
              <a:solidFill>
                <a:srgbClr val="0000FF"/>
              </a:solidFill>
            </a:endParaRPr>
          </a:p>
        </p:txBody>
      </p:sp>
      <p:sp>
        <p:nvSpPr>
          <p:cNvPr id="4" name="Rectangle 3"/>
          <p:cNvSpPr/>
          <p:nvPr/>
        </p:nvSpPr>
        <p:spPr>
          <a:xfrm>
            <a:off x="685800" y="3581400"/>
            <a:ext cx="7391400" cy="2123658"/>
          </a:xfrm>
          <a:prstGeom prst="rect">
            <a:avLst/>
          </a:prstGeom>
        </p:spPr>
        <p:txBody>
          <a:bodyPr wrap="square">
            <a:spAutoFit/>
          </a:bodyPr>
          <a:lstStyle/>
          <a:p>
            <a:pPr algn="ctr"/>
            <a:r>
              <a:rPr lang="en-US" sz="4400" dirty="0" smtClean="0">
                <a:solidFill>
                  <a:srgbClr val="0000FF"/>
                </a:solidFill>
                <a:ea typeface="+mj-ea"/>
                <a:cs typeface="+mj-cs"/>
              </a:rPr>
              <a:t>It takes knowing some, to be able to write your own classics later…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792162"/>
          </a:xfrm>
        </p:spPr>
        <p:txBody>
          <a:bodyPr>
            <a:normAutofit/>
          </a:bodyPr>
          <a:lstStyle/>
          <a:p>
            <a:r>
              <a:rPr lang="en-US" dirty="0" smtClean="0">
                <a:solidFill>
                  <a:srgbClr val="0000FF"/>
                </a:solidFill>
              </a:rPr>
              <a:t>Outline: example subjects</a:t>
            </a:r>
            <a:endParaRPr lang="en-US" dirty="0">
              <a:solidFill>
                <a:srgbClr val="0000FF"/>
              </a:solidFill>
            </a:endParaRPr>
          </a:p>
        </p:txBody>
      </p:sp>
      <p:sp>
        <p:nvSpPr>
          <p:cNvPr id="3" name="Content Placeholder 2"/>
          <p:cNvSpPr>
            <a:spLocks noGrp="1"/>
          </p:cNvSpPr>
          <p:nvPr>
            <p:ph idx="1"/>
          </p:nvPr>
        </p:nvSpPr>
        <p:spPr>
          <a:xfrm>
            <a:off x="0" y="914400"/>
            <a:ext cx="9144000" cy="5943600"/>
          </a:xfrm>
        </p:spPr>
        <p:txBody>
          <a:bodyPr>
            <a:noAutofit/>
          </a:bodyPr>
          <a:lstStyle/>
          <a:p>
            <a:pPr>
              <a:spcAft>
                <a:spcPts val="1200"/>
              </a:spcAft>
            </a:pPr>
            <a:r>
              <a:rPr lang="en-US" sz="2400" dirty="0" smtClean="0">
                <a:solidFill>
                  <a:srgbClr val="FF0000"/>
                </a:solidFill>
              </a:rPr>
              <a:t>Geophysics: </a:t>
            </a:r>
            <a:r>
              <a:rPr lang="en-US" sz="2400" dirty="0" smtClean="0"/>
              <a:t>Earth’s age and thermal history; plate tectonics</a:t>
            </a:r>
          </a:p>
          <a:p>
            <a:pPr>
              <a:spcAft>
                <a:spcPts val="1200"/>
              </a:spcAft>
            </a:pPr>
            <a:r>
              <a:rPr lang="en-US" sz="2400" dirty="0" smtClean="0">
                <a:solidFill>
                  <a:srgbClr val="FF0000"/>
                </a:solidFill>
              </a:rPr>
              <a:t>Geology: </a:t>
            </a:r>
            <a:r>
              <a:rPr lang="en-US" sz="2400" dirty="0" smtClean="0"/>
              <a:t>Glacial cycles; snowball earth; mass extinctions and the KT</a:t>
            </a:r>
          </a:p>
          <a:p>
            <a:pPr>
              <a:spcAft>
                <a:spcPts val="1200"/>
              </a:spcAft>
            </a:pPr>
            <a:r>
              <a:rPr lang="en-US" sz="2400" dirty="0">
                <a:solidFill>
                  <a:srgbClr val="FF0000"/>
                </a:solidFill>
              </a:rPr>
              <a:t>Geochemistry: </a:t>
            </a:r>
            <a:r>
              <a:rPr lang="en-US" sz="2400" dirty="0" smtClean="0"/>
              <a:t>Whole-mantle versus layered-mantle convection; geothermal vents and the origin of life.</a:t>
            </a:r>
          </a:p>
          <a:p>
            <a:pPr>
              <a:spcAft>
                <a:spcPts val="1200"/>
              </a:spcAft>
            </a:pPr>
            <a:r>
              <a:rPr lang="en-US" sz="2400" dirty="0" smtClean="0">
                <a:solidFill>
                  <a:srgbClr val="FF0000"/>
                </a:solidFill>
              </a:rPr>
              <a:t>Planetary: </a:t>
            </a:r>
            <a:r>
              <a:rPr lang="en-US" sz="2400" dirty="0" smtClean="0"/>
              <a:t>Origin of the moon</a:t>
            </a:r>
            <a:endParaRPr lang="en-US" sz="2400" dirty="0"/>
          </a:p>
          <a:p>
            <a:pPr>
              <a:spcAft>
                <a:spcPts val="1200"/>
              </a:spcAft>
            </a:pPr>
            <a:r>
              <a:rPr lang="en-US" sz="2400" dirty="0">
                <a:solidFill>
                  <a:srgbClr val="FF0000"/>
                </a:solidFill>
              </a:rPr>
              <a:t>Atmospheric chemistry and radiation: </a:t>
            </a:r>
            <a:r>
              <a:rPr lang="en-US" sz="2400" dirty="0"/>
              <a:t>Ozone hole; greenhouse effect</a:t>
            </a:r>
          </a:p>
          <a:p>
            <a:pPr>
              <a:spcAft>
                <a:spcPts val="1200"/>
              </a:spcAft>
            </a:pPr>
            <a:r>
              <a:rPr lang="en-US" sz="2400" dirty="0" smtClean="0">
                <a:solidFill>
                  <a:srgbClr val="FF0000"/>
                </a:solidFill>
              </a:rPr>
              <a:t>Ocean and atmosphere dynamics: </a:t>
            </a:r>
            <a:r>
              <a:rPr lang="en-US" sz="2400" dirty="0" smtClean="0"/>
              <a:t>Chaos and weather prediction; stratospheric </a:t>
            </a:r>
            <a:r>
              <a:rPr lang="en-US" sz="2400" dirty="0" smtClean="0"/>
              <a:t>circulation, Gulf Stream, Hadley Cell, </a:t>
            </a:r>
            <a:endParaRPr lang="en-US" sz="2400" dirty="0" smtClean="0"/>
          </a:p>
          <a:p>
            <a:pPr marL="347472" indent="-347472">
              <a:spcBef>
                <a:spcPts val="600"/>
              </a:spcBef>
            </a:pPr>
            <a:r>
              <a:rPr lang="en-US" sz="2400" dirty="0" smtClean="0">
                <a:solidFill>
                  <a:srgbClr val="FF0000"/>
                </a:solidFill>
              </a:rPr>
              <a:t>Others:  </a:t>
            </a:r>
            <a:r>
              <a:rPr lang="en-US" sz="2400" dirty="0" smtClean="0"/>
              <a:t>Gaia; </a:t>
            </a:r>
            <a:r>
              <a:rPr lang="en-US" sz="1600" dirty="0" err="1" smtClean="0"/>
              <a:t>Themohaline</a:t>
            </a:r>
            <a:r>
              <a:rPr lang="en-US" sz="1600" dirty="0" smtClean="0"/>
              <a:t> </a:t>
            </a:r>
            <a:r>
              <a:rPr lang="en-US" sz="1600" dirty="0" smtClean="0"/>
              <a:t>circulation; Abyssal ocean circulation; </a:t>
            </a:r>
            <a:r>
              <a:rPr lang="en-US" sz="1600" dirty="0" smtClean="0"/>
              <a:t>Keeling </a:t>
            </a:r>
            <a:r>
              <a:rPr lang="en-US" sz="1600" dirty="0" smtClean="0"/>
              <a:t>CO</a:t>
            </a:r>
            <a:r>
              <a:rPr lang="en-US" sz="1600" baseline="-25000" dirty="0" smtClean="0"/>
              <a:t>2</a:t>
            </a:r>
            <a:r>
              <a:rPr lang="en-US" sz="1600" dirty="0" smtClean="0"/>
              <a:t> curve; Evolution of the solar system; Origin of the oceans; Runaway greenhouse on Venus; Faint young sun paradox; Silicate weathering and CO</a:t>
            </a:r>
            <a:r>
              <a:rPr lang="en-US" sz="1600" baseline="-25000" dirty="0" smtClean="0"/>
              <a:t>2</a:t>
            </a:r>
            <a:r>
              <a:rPr lang="en-US" sz="1600" dirty="0"/>
              <a:t>; Stable </a:t>
            </a:r>
            <a:r>
              <a:rPr lang="en-US" sz="1600" dirty="0" smtClean="0"/>
              <a:t>isotopes </a:t>
            </a:r>
            <a:r>
              <a:rPr lang="en-US" sz="1600" dirty="0"/>
              <a:t>and paleoclimate; Polar wander; </a:t>
            </a:r>
            <a:r>
              <a:rPr lang="en-US" sz="1600" dirty="0" smtClean="0"/>
              <a:t>Earth’s </a:t>
            </a:r>
            <a:r>
              <a:rPr lang="en-US" sz="1600" dirty="0"/>
              <a:t>dynamo; </a:t>
            </a:r>
            <a:r>
              <a:rPr lang="en-US" sz="1600" dirty="0" smtClean="0"/>
              <a:t>and Earth’s </a:t>
            </a:r>
            <a:r>
              <a:rPr lang="en-US" sz="1600" dirty="0"/>
              <a:t>Interior Structure. </a:t>
            </a:r>
            <a:endParaRPr lang="en-US" sz="1600" dirty="0" smtClean="0"/>
          </a:p>
          <a:p>
            <a:pPr>
              <a:spcAft>
                <a:spcPts val="1200"/>
              </a:spcAft>
            </a:pPr>
            <a:endParaRPr lang="en-US" sz="2400" dirty="0"/>
          </a:p>
        </p:txBody>
      </p:sp>
    </p:spTree>
    <p:extLst>
      <p:ext uri="{BB962C8B-B14F-4D97-AF65-F5344CB8AC3E}">
        <p14:creationId xmlns:p14="http://schemas.microsoft.com/office/powerpoint/2010/main" val="15690848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34428" y="3850822"/>
            <a:ext cx="4009571" cy="3007178"/>
          </a:xfrm>
          <a:prstGeom prst="rect">
            <a:avLst/>
          </a:prstGeom>
        </p:spPr>
      </p:pic>
      <p:sp>
        <p:nvSpPr>
          <p:cNvPr id="3" name="Rectangle 2"/>
          <p:cNvSpPr/>
          <p:nvPr/>
        </p:nvSpPr>
        <p:spPr>
          <a:xfrm>
            <a:off x="0" y="4919008"/>
            <a:ext cx="5134429" cy="1938992"/>
          </a:xfrm>
          <a:prstGeom prst="rect">
            <a:avLst/>
          </a:prstGeom>
        </p:spPr>
        <p:txBody>
          <a:bodyPr wrap="square">
            <a:spAutoFit/>
          </a:bodyPr>
          <a:lstStyle/>
          <a:p>
            <a:r>
              <a:rPr lang="en-US" sz="2400" dirty="0" smtClean="0">
                <a:solidFill>
                  <a:srgbClr val="0000FF"/>
                </a:solidFill>
              </a:rPr>
              <a:t>Bridge between continents in </a:t>
            </a:r>
            <a:r>
              <a:rPr lang="en-US" sz="2400" dirty="0" err="1" smtClean="0">
                <a:solidFill>
                  <a:srgbClr val="0000FF"/>
                </a:solidFill>
              </a:rPr>
              <a:t>Reykjanes</a:t>
            </a:r>
            <a:r>
              <a:rPr lang="en-US" sz="2400" dirty="0" smtClean="0">
                <a:solidFill>
                  <a:srgbClr val="0000FF"/>
                </a:solidFill>
              </a:rPr>
              <a:t> peninsula, southwest Iceland across the </a:t>
            </a:r>
            <a:r>
              <a:rPr lang="en-US" sz="2400" dirty="0" err="1" smtClean="0">
                <a:solidFill>
                  <a:srgbClr val="0000FF"/>
                </a:solidFill>
              </a:rPr>
              <a:t>Alfagja</a:t>
            </a:r>
            <a:r>
              <a:rPr lang="en-US" sz="2400" dirty="0" smtClean="0">
                <a:solidFill>
                  <a:srgbClr val="0000FF"/>
                </a:solidFill>
              </a:rPr>
              <a:t> rift valley, the boundary of the Eurasian and North American continental tectonic plates.</a:t>
            </a:r>
            <a:endParaRPr lang="en-US" sz="2400" dirty="0">
              <a:solidFill>
                <a:srgbClr val="0000FF"/>
              </a:solidFill>
            </a:endParaRPr>
          </a:p>
        </p:txBody>
      </p:sp>
      <p:pic>
        <p:nvPicPr>
          <p:cNvPr id="7" name="Picture 6"/>
          <p:cNvPicPr>
            <a:picLocks noChangeAspect="1"/>
          </p:cNvPicPr>
          <p:nvPr/>
        </p:nvPicPr>
        <p:blipFill>
          <a:blip r:embed="rId3"/>
          <a:stretch>
            <a:fillRect/>
          </a:stretch>
        </p:blipFill>
        <p:spPr>
          <a:xfrm>
            <a:off x="-1" y="990600"/>
            <a:ext cx="5134429" cy="3087075"/>
          </a:xfrm>
          <a:prstGeom prst="rect">
            <a:avLst/>
          </a:prstGeom>
        </p:spPr>
      </p:pic>
      <p:sp>
        <p:nvSpPr>
          <p:cNvPr id="8" name="Rectangle 7"/>
          <p:cNvSpPr/>
          <p:nvPr/>
        </p:nvSpPr>
        <p:spPr>
          <a:xfrm>
            <a:off x="5134429" y="2152472"/>
            <a:ext cx="4572000" cy="1200328"/>
          </a:xfrm>
          <a:prstGeom prst="rect">
            <a:avLst/>
          </a:prstGeom>
        </p:spPr>
        <p:txBody>
          <a:bodyPr>
            <a:spAutoFit/>
          </a:bodyPr>
          <a:lstStyle/>
          <a:p>
            <a:r>
              <a:rPr lang="en-US" sz="2400" dirty="0" smtClean="0">
                <a:solidFill>
                  <a:srgbClr val="008000"/>
                </a:solidFill>
              </a:rPr>
              <a:t>Antonio Snider-</a:t>
            </a:r>
            <a:r>
              <a:rPr lang="en-US" sz="2400" dirty="0" err="1" smtClean="0">
                <a:solidFill>
                  <a:srgbClr val="008000"/>
                </a:solidFill>
              </a:rPr>
              <a:t>Pellegrini's</a:t>
            </a:r>
            <a:r>
              <a:rPr lang="en-US" sz="2400" dirty="0" smtClean="0">
                <a:solidFill>
                  <a:srgbClr val="008000"/>
                </a:solidFill>
              </a:rPr>
              <a:t> Illustration of the closed and opened Atlantic Ocean (1858).</a:t>
            </a:r>
            <a:endParaRPr lang="en-US" sz="2400" dirty="0">
              <a:solidFill>
                <a:srgbClr val="008000"/>
              </a:solidFill>
            </a:endParaRPr>
          </a:p>
        </p:txBody>
      </p:sp>
      <p:sp>
        <p:nvSpPr>
          <p:cNvPr id="9" name="Text Box 1"/>
          <p:cNvSpPr txBox="1">
            <a:spLocks noChangeArrowheads="1"/>
          </p:cNvSpPr>
          <p:nvPr/>
        </p:nvSpPr>
        <p:spPr bwMode="auto">
          <a:xfrm>
            <a:off x="5410200" y="53974"/>
            <a:ext cx="3733800" cy="1698625"/>
          </a:xfrm>
          <a:prstGeom prst="rect">
            <a:avLst/>
          </a:prstGeom>
          <a:noFill/>
          <a:ln w="9525">
            <a:noFill/>
            <a:round/>
            <a:headEnd/>
            <a:tailEnd/>
          </a:ln>
          <a:effectLst/>
        </p:spPr>
        <p:txBody>
          <a:bodyPr anchor="ctr">
            <a:prstTxWarp prst="textNoShape">
              <a:avLst/>
            </a:prstTxWarp>
          </a:bodyPr>
          <a:lstStyle/>
          <a:p>
            <a:pPr algn="ctr">
              <a:lnSpc>
                <a:spcPct val="100000"/>
              </a:lnSpc>
              <a:buClr>
                <a:srgbClr val="000000"/>
              </a:buClr>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smtClean="0">
                <a:solidFill>
                  <a:srgbClr val="FF0000"/>
                </a:solidFill>
                <a:latin typeface="Arial"/>
                <a:ea typeface="Arial" charset="0"/>
                <a:cs typeface="Arial"/>
              </a:rPr>
              <a:t>Continental Drift &amp; Plate Tectonics</a:t>
            </a:r>
            <a:endParaRPr lang="en-GB" sz="4000" dirty="0">
              <a:solidFill>
                <a:srgbClr val="FF0000"/>
              </a:solidFill>
              <a:latin typeface="Arial"/>
              <a:ea typeface="Arial" charset="0"/>
              <a:cs typeface="Aria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1944</TotalTime>
  <Words>1748</Words>
  <Application>Microsoft Macintosh PowerPoint</Application>
  <PresentationFormat>On-screen Show (4:3)</PresentationFormat>
  <Paragraphs>199</Paragraphs>
  <Slides>35</Slides>
  <Notes>5</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8" baseType="lpstr">
      <vt:lpstr>Apple Casual</vt:lpstr>
      <vt:lpstr>Arial</vt:lpstr>
      <vt:lpstr>Calibri</vt:lpstr>
      <vt:lpstr>Helvetica</vt:lpstr>
      <vt:lpstr>Lucida Blackletter</vt:lpstr>
      <vt:lpstr>Nimbus Roman No9 L</vt:lpstr>
      <vt:lpstr>StarSymbol</vt:lpstr>
      <vt:lpstr>Symbol</vt:lpstr>
      <vt:lpstr>Times New Roman</vt:lpstr>
      <vt:lpstr>Verdana</vt:lpstr>
      <vt:lpstr>Wingdings</vt:lpstr>
      <vt:lpstr>Office Theme</vt:lpstr>
      <vt:lpstr>Equation</vt:lpstr>
      <vt:lpstr>EPS281 Great papers in the Earth Sciences</vt:lpstr>
      <vt:lpstr>Great papers in the earth sciences</vt:lpstr>
      <vt:lpstr>Writing assignment</vt:lpstr>
      <vt:lpstr>Presentation guidelines - discussion</vt:lpstr>
      <vt:lpstr>Example of a good slide: A descriptive title</vt:lpstr>
      <vt:lpstr>Presentation guidelines: introduction</vt:lpstr>
      <vt:lpstr>Why bother with classic (old!) papers instead of reading the state-of-the-art modern ones?  </vt:lpstr>
      <vt:lpstr>Outline: example subjects</vt:lpstr>
      <vt:lpstr>PowerPoint Presentation</vt:lpstr>
      <vt:lpstr>PowerPoint Presentation</vt:lpstr>
      <vt:lpstr>Snowball earth</vt:lpstr>
      <vt:lpstr>Snowball earth</vt:lpstr>
      <vt:lpstr>PowerPoint Presentation</vt:lpstr>
      <vt:lpstr>PowerPoint Presentation</vt:lpstr>
      <vt:lpstr>PowerPoint Presentation</vt:lpstr>
      <vt:lpstr>PowerPoint Presentation</vt:lpstr>
      <vt:lpstr>PowerPoint Presentation</vt:lpstr>
      <vt:lpstr>Thermohaline circulation</vt:lpstr>
      <vt:lpstr>PowerPoint Presentation</vt:lpstr>
      <vt:lpstr>PowerPoint Presentation</vt:lpstr>
      <vt:lpstr>PowerPoint Presentation</vt:lpstr>
      <vt:lpstr>The Gulf 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the fun begin…</vt:lpstr>
    </vt:vector>
  </TitlesOfParts>
  <Company>Harvard University</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papers in the earth sciences</dc:title>
  <dc:creator>Eli Tziperman</dc:creator>
  <cp:lastModifiedBy>eli tziperman</cp:lastModifiedBy>
  <cp:revision>151</cp:revision>
  <cp:lastPrinted>2008-12-24T07:50:46Z</cp:lastPrinted>
  <dcterms:created xsi:type="dcterms:W3CDTF">2013-04-17T23:23:55Z</dcterms:created>
  <dcterms:modified xsi:type="dcterms:W3CDTF">2017-01-24T23:26:08Z</dcterms:modified>
</cp:coreProperties>
</file>