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61" r:id="rId2"/>
    <p:sldId id="262" r:id="rId3"/>
    <p:sldId id="263" r:id="rId4"/>
    <p:sldId id="267" r:id="rId5"/>
    <p:sldId id="265" r:id="rId6"/>
    <p:sldId id="266" r:id="rId7"/>
    <p:sldId id="256" r:id="rId8"/>
    <p:sldId id="264" r:id="rId9"/>
    <p:sldId id="257" r:id="rId10"/>
    <p:sldId id="259" r:id="rId11"/>
    <p:sldId id="258" r:id="rId12"/>
    <p:sldId id="260"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4"/>
    <p:restoredTop sz="94686"/>
  </p:normalViewPr>
  <p:slideViewPr>
    <p:cSldViewPr snapToGrid="0" snapToObjects="1">
      <p:cViewPr varScale="1">
        <p:scale>
          <a:sx n="88" d="100"/>
          <a:sy n="88" d="100"/>
        </p:scale>
        <p:origin x="1392" y="1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A3BEE2-2C47-8E4E-AC49-1790B134AE75}" type="datetimeFigureOut">
              <a:rPr lang="en-US" smtClean="0"/>
              <a:t>3/1/19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280E13E-613C-D443-B582-43D355A1FD18}" type="slidenum">
              <a:rPr lang="en-US" smtClean="0"/>
              <a:t>‹#›</a:t>
            </a:fld>
            <a:endParaRPr lang="en-US"/>
          </a:p>
        </p:txBody>
      </p:sp>
    </p:spTree>
    <p:extLst>
      <p:ext uri="{BB962C8B-B14F-4D97-AF65-F5344CB8AC3E}">
        <p14:creationId xmlns:p14="http://schemas.microsoft.com/office/powerpoint/2010/main" val="108439124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Shape 7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4" name="Shape 7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r>
              <a:rPr lang="en-US" dirty="0"/>
              <a:t>ELIZABETH</a:t>
            </a:r>
          </a:p>
          <a:p>
            <a:endParaRPr lang="en-US" dirty="0"/>
          </a:p>
          <a:p>
            <a:r>
              <a:rPr lang="en-US" dirty="0"/>
              <a:t>Most of the radiation reaches the earth</a:t>
            </a: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C27C3C5-BA91-FB40-B5E0-B83A06EC0587}" type="datetimeFigureOut">
              <a:rPr lang="en-US" smtClean="0"/>
              <a:pPr/>
              <a:t>3/1/19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468304-7877-0E48-B484-A852E94801F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C27C3C5-BA91-FB40-B5E0-B83A06EC0587}" type="datetimeFigureOut">
              <a:rPr lang="en-US" smtClean="0"/>
              <a:pPr/>
              <a:t>3/1/19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468304-7877-0E48-B484-A852E94801F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C27C3C5-BA91-FB40-B5E0-B83A06EC0587}" type="datetimeFigureOut">
              <a:rPr lang="en-US" smtClean="0"/>
              <a:pPr/>
              <a:t>3/1/19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468304-7877-0E48-B484-A852E94801F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C27C3C5-BA91-FB40-B5E0-B83A06EC0587}" type="datetimeFigureOut">
              <a:rPr lang="en-US" smtClean="0"/>
              <a:pPr/>
              <a:t>3/1/19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468304-7877-0E48-B484-A852E94801F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27C3C5-BA91-FB40-B5E0-B83A06EC0587}" type="datetimeFigureOut">
              <a:rPr lang="en-US" smtClean="0"/>
              <a:pPr/>
              <a:t>3/1/19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468304-7877-0E48-B484-A852E94801F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C27C3C5-BA91-FB40-B5E0-B83A06EC0587}" type="datetimeFigureOut">
              <a:rPr lang="en-US" smtClean="0"/>
              <a:pPr/>
              <a:t>3/1/19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468304-7877-0E48-B484-A852E94801F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C27C3C5-BA91-FB40-B5E0-B83A06EC0587}" type="datetimeFigureOut">
              <a:rPr lang="en-US" smtClean="0"/>
              <a:pPr/>
              <a:t>3/1/19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468304-7877-0E48-B484-A852E94801F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C27C3C5-BA91-FB40-B5E0-B83A06EC0587}" type="datetimeFigureOut">
              <a:rPr lang="en-US" smtClean="0"/>
              <a:pPr/>
              <a:t>3/1/19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468304-7877-0E48-B484-A852E94801F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27C3C5-BA91-FB40-B5E0-B83A06EC0587}" type="datetimeFigureOut">
              <a:rPr lang="en-US" smtClean="0"/>
              <a:pPr/>
              <a:t>3/1/19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468304-7877-0E48-B484-A852E94801F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C27C3C5-BA91-FB40-B5E0-B83A06EC0587}" type="datetimeFigureOut">
              <a:rPr lang="en-US" smtClean="0"/>
              <a:pPr/>
              <a:t>3/1/19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468304-7877-0E48-B484-A852E94801F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C27C3C5-BA91-FB40-B5E0-B83A06EC0587}" type="datetimeFigureOut">
              <a:rPr lang="en-US" smtClean="0"/>
              <a:pPr/>
              <a:t>3/1/19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468304-7877-0E48-B484-A852E94801F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27C3C5-BA91-FB40-B5E0-B83A06EC0587}" type="datetimeFigureOut">
              <a:rPr lang="en-US" smtClean="0"/>
              <a:pPr/>
              <a:t>3/1/19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468304-7877-0E48-B484-A852E94801F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0"/>
            <a:ext cx="7772400" cy="1470025"/>
          </a:xfrm>
        </p:spPr>
        <p:txBody>
          <a:bodyPr/>
          <a:lstStyle/>
          <a:p>
            <a:r>
              <a:rPr lang="en-US" dirty="0">
                <a:solidFill>
                  <a:srgbClr val="FF0000"/>
                </a:solidFill>
              </a:rPr>
              <a:t>Global warming debates – the reading course</a:t>
            </a:r>
          </a:p>
        </p:txBody>
      </p:sp>
      <p:sp>
        <p:nvSpPr>
          <p:cNvPr id="3" name="Subtitle 2"/>
          <p:cNvSpPr>
            <a:spLocks noGrp="1"/>
          </p:cNvSpPr>
          <p:nvPr>
            <p:ph type="subTitle" idx="1"/>
          </p:nvPr>
        </p:nvSpPr>
        <p:spPr>
          <a:xfrm>
            <a:off x="1" y="1463402"/>
            <a:ext cx="9144000" cy="1457080"/>
          </a:xfrm>
        </p:spPr>
        <p:txBody>
          <a:bodyPr>
            <a:noAutofit/>
          </a:bodyPr>
          <a:lstStyle/>
          <a:p>
            <a:pPr algn="l"/>
            <a:r>
              <a:rPr lang="en-US" sz="2400" dirty="0">
                <a:solidFill>
                  <a:schemeClr val="tx1"/>
                </a:solidFill>
              </a:rPr>
              <a:t>Our emails and phone numbers: course web page.</a:t>
            </a:r>
          </a:p>
          <a:p>
            <a:pPr algn="l"/>
            <a:endParaRPr lang="en-US" sz="1200" dirty="0">
              <a:solidFill>
                <a:schemeClr val="tx1"/>
              </a:solidFill>
            </a:endParaRPr>
          </a:p>
          <a:p>
            <a:pPr algn="l"/>
            <a:r>
              <a:rPr lang="en-US" sz="2400" dirty="0">
                <a:solidFill>
                  <a:schemeClr val="tx1"/>
                </a:solidFill>
              </a:rPr>
              <a:t>Course web page: readings, guidance, announcements, check often:</a:t>
            </a:r>
          </a:p>
          <a:p>
            <a:pPr algn="l"/>
            <a:endParaRPr lang="en-US" sz="2400" dirty="0">
              <a:solidFill>
                <a:schemeClr val="tx1"/>
              </a:solidFill>
            </a:endParaRPr>
          </a:p>
        </p:txBody>
      </p:sp>
      <p:sp>
        <p:nvSpPr>
          <p:cNvPr id="4" name="Rectangle 3"/>
          <p:cNvSpPr/>
          <p:nvPr/>
        </p:nvSpPr>
        <p:spPr>
          <a:xfrm>
            <a:off x="0" y="3072348"/>
            <a:ext cx="9144000" cy="3416320"/>
          </a:xfrm>
          <a:prstGeom prst="rect">
            <a:avLst/>
          </a:prstGeom>
        </p:spPr>
        <p:txBody>
          <a:bodyPr wrap="square">
            <a:spAutoFit/>
          </a:bodyPr>
          <a:lstStyle/>
          <a:p>
            <a:r>
              <a:rPr lang="en-US" sz="2400" b="1" dirty="0"/>
              <a:t>Requirements: </a:t>
            </a:r>
            <a:r>
              <a:rPr lang="en-US" sz="2400" dirty="0"/>
              <a:t>attend all course meetings, read the assigned readings for each class, write a one-page summary of the assigned readings before each class (</a:t>
            </a:r>
            <a:r>
              <a:rPr lang="en-US" sz="2400" i="1" dirty="0"/>
              <a:t>single space, 12pt</a:t>
            </a:r>
            <a:r>
              <a:rPr lang="en-US" sz="2400" dirty="0"/>
              <a:t>). In addition, each student should prepare to lead the discussion, with an accompanying presentation, in a few class meetings. Guidance and help regarding these tasks will be provided throughout the term. </a:t>
            </a:r>
          </a:p>
          <a:p>
            <a:endParaRPr lang="en-US" sz="2400" dirty="0"/>
          </a:p>
          <a:p>
            <a:r>
              <a:rPr lang="en-US" sz="2400" dirty="0"/>
              <a:t>Grading: attendance, participation, weekly written reports, discussion-leading presentations.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3801"/>
            <a:ext cx="9144000" cy="676481"/>
          </a:xfrm>
        </p:spPr>
        <p:txBody>
          <a:bodyPr>
            <a:normAutofit fontScale="90000"/>
          </a:bodyPr>
          <a:lstStyle/>
          <a:p>
            <a:r>
              <a:rPr lang="en-US" dirty="0">
                <a:solidFill>
                  <a:srgbClr val="FF0000"/>
                </a:solidFill>
              </a:rPr>
              <a:t>The great global warming swindle: </a:t>
            </a:r>
            <a:r>
              <a:rPr lang="en-US" b="1" dirty="0">
                <a:solidFill>
                  <a:srgbClr val="FF0000"/>
                </a:solidFill>
              </a:rPr>
              <a:t>3/3</a:t>
            </a:r>
          </a:p>
        </p:txBody>
      </p:sp>
      <p:sp>
        <p:nvSpPr>
          <p:cNvPr id="5" name="TextBox 4"/>
          <p:cNvSpPr txBox="1"/>
          <p:nvPr/>
        </p:nvSpPr>
        <p:spPr>
          <a:xfrm>
            <a:off x="0" y="780832"/>
            <a:ext cx="9144000" cy="3785652"/>
          </a:xfrm>
          <a:prstGeom prst="rect">
            <a:avLst/>
          </a:prstGeom>
          <a:noFill/>
        </p:spPr>
        <p:txBody>
          <a:bodyPr wrap="square" rtlCol="0">
            <a:spAutoFit/>
          </a:bodyPr>
          <a:lstStyle/>
          <a:p>
            <a:pPr marL="457200" indent="-457200">
              <a:buFont typeface="+mj-lt"/>
              <a:buAutoNum type="arabicPeriod"/>
            </a:pPr>
            <a:r>
              <a:rPr lang="en-US" sz="2400" dirty="0"/>
              <a:t>Sea level rises only because of warming, not melting, will take a very long time.</a:t>
            </a:r>
          </a:p>
          <a:p>
            <a:pPr marL="457200" indent="-457200">
              <a:buFont typeface="+mj-lt"/>
              <a:buAutoNum type="arabicPeriod"/>
            </a:pPr>
            <a:r>
              <a:rPr lang="en-US" sz="2400" dirty="0"/>
              <a:t>Tropical diseases (Malaria) wont spread northward: mosquitoes are not tropical.  There were serious malaria breakouts in Russia.</a:t>
            </a:r>
          </a:p>
          <a:p>
            <a:pPr marL="457200" indent="-457200">
              <a:buFont typeface="+mj-lt"/>
              <a:buAutoNum type="arabicPeriod"/>
            </a:pPr>
            <a:r>
              <a:rPr lang="en-US" sz="2400" dirty="0"/>
              <a:t>Greenland was much warmer 1000 years ago, and did not melt</a:t>
            </a:r>
          </a:p>
          <a:p>
            <a:pPr marL="457200" indent="-457200">
              <a:buFont typeface="+mj-lt"/>
              <a:buAutoNum type="arabicPeriod"/>
            </a:pPr>
            <a:r>
              <a:rPr lang="en-US" sz="2400" dirty="0"/>
              <a:t>Permafrost under Russian forests melted much more 7000yrs ago</a:t>
            </a:r>
          </a:p>
          <a:p>
            <a:pPr marL="457200" indent="-457200">
              <a:buFont typeface="+mj-lt"/>
              <a:buAutoNum type="arabicPeriod"/>
            </a:pPr>
            <a:r>
              <a:rPr lang="en-US" sz="2400" dirty="0"/>
              <a:t>Ice in Antarctica always breaks off and melts, news only because of satellite data.  Ice is always moving.  Happens every spring.</a:t>
            </a:r>
          </a:p>
          <a:p>
            <a:pPr marL="457200" indent="-457200">
              <a:buFont typeface="+mj-lt"/>
              <a:buAutoNum type="arabicPeriod"/>
            </a:pPr>
            <a:endParaRPr lang="en-US" sz="2400" dirty="0"/>
          </a:p>
          <a:p>
            <a:pPr marL="457200" indent="-457200">
              <a:buFont typeface="+mj-lt"/>
              <a:buAutoNum type="arabicPeriod"/>
            </a:pPr>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3801"/>
            <a:ext cx="9144000" cy="676481"/>
          </a:xfrm>
        </p:spPr>
        <p:txBody>
          <a:bodyPr>
            <a:normAutofit fontScale="90000"/>
          </a:bodyPr>
          <a:lstStyle/>
          <a:p>
            <a:r>
              <a:rPr lang="en-US" dirty="0">
                <a:solidFill>
                  <a:srgbClr val="FF0000"/>
                </a:solidFill>
              </a:rPr>
              <a:t>The great global warming swindle: </a:t>
            </a:r>
            <a:r>
              <a:rPr lang="en-US" b="1" dirty="0">
                <a:solidFill>
                  <a:srgbClr val="FF0000"/>
                </a:solidFill>
              </a:rPr>
              <a:t>politics</a:t>
            </a:r>
          </a:p>
        </p:txBody>
      </p:sp>
      <p:sp>
        <p:nvSpPr>
          <p:cNvPr id="5" name="TextBox 4"/>
          <p:cNvSpPr txBox="1"/>
          <p:nvPr/>
        </p:nvSpPr>
        <p:spPr>
          <a:xfrm>
            <a:off x="0" y="780832"/>
            <a:ext cx="9144000" cy="6370974"/>
          </a:xfrm>
          <a:prstGeom prst="rect">
            <a:avLst/>
          </a:prstGeom>
          <a:noFill/>
        </p:spPr>
        <p:txBody>
          <a:bodyPr wrap="square" rtlCol="0">
            <a:spAutoFit/>
          </a:bodyPr>
          <a:lstStyle/>
          <a:p>
            <a:pPr marL="457200" indent="-457200">
              <a:buFont typeface="+mj-lt"/>
              <a:buAutoNum type="arabicPeriod"/>
            </a:pPr>
            <a:r>
              <a:rPr lang="en-US" sz="2400" dirty="0"/>
              <a:t>There is no consensus among climate scientists</a:t>
            </a:r>
          </a:p>
          <a:p>
            <a:pPr marL="457200" indent="-457200">
              <a:buFont typeface="+mj-lt"/>
              <a:buAutoNum type="arabicPeriod"/>
            </a:pPr>
            <a:r>
              <a:rPr lang="en-US" sz="2400" dirty="0"/>
              <a:t>The IPCC and its final conclusions are political</a:t>
            </a:r>
          </a:p>
          <a:p>
            <a:pPr marL="457200" indent="-457200">
              <a:buFont typeface="+mj-lt"/>
              <a:buAutoNum type="arabicPeriod"/>
            </a:pPr>
            <a:r>
              <a:rPr lang="en-US" sz="2400" dirty="0"/>
              <a:t>Climate scientists needs [the] problem in order to get funding</a:t>
            </a:r>
          </a:p>
          <a:p>
            <a:pPr marL="457200" indent="-457200">
              <a:buFont typeface="+mj-lt"/>
              <a:buAutoNum type="arabicPeriod"/>
            </a:pPr>
            <a:r>
              <a:rPr lang="en-US" sz="2400" dirty="0"/>
              <a:t>Margaret Thatcher didn’t trust mid-east </a:t>
            </a:r>
            <a:r>
              <a:rPr lang="en-US" sz="2400" dirty="0" err="1"/>
              <a:t>oil&amp;coal</a:t>
            </a:r>
            <a:r>
              <a:rPr lang="en-US" sz="2400" dirty="0"/>
              <a:t> workers,  promoted nuclear power, </a:t>
            </a:r>
            <a:r>
              <a:rPr lang="en-US" sz="2400" dirty="0">
                <a:sym typeface="Wingdings"/>
              </a:rPr>
              <a:t> </a:t>
            </a:r>
            <a:r>
              <a:rPr lang="en-US" sz="2400" dirty="0"/>
              <a:t>offered funding to global warming scientists… </a:t>
            </a:r>
          </a:p>
          <a:p>
            <a:pPr marL="457200" indent="-457200">
              <a:buFont typeface="+mj-lt"/>
              <a:buAutoNum type="arabicPeriod"/>
            </a:pPr>
            <a:r>
              <a:rPr lang="en-US" sz="2400" dirty="0"/>
              <a:t>Environmentalists won all their battles, needed to remain revolutionary, therefore adopted global warming as a new agenda</a:t>
            </a:r>
          </a:p>
          <a:p>
            <a:pPr marL="457200" indent="-457200">
              <a:buFont typeface="+mj-lt"/>
              <a:buAutoNum type="arabicPeriod"/>
            </a:pPr>
            <a:r>
              <a:rPr lang="en-US" sz="2400" dirty="0"/>
              <a:t>Social activists needed new tool against capitalism, post communism</a:t>
            </a:r>
          </a:p>
          <a:p>
            <a:pPr marL="457200" indent="-457200">
              <a:buFont typeface="+mj-lt"/>
              <a:buAutoNum type="arabicPeriod"/>
            </a:pPr>
            <a:r>
              <a:rPr lang="en-US" sz="2400" dirty="0"/>
              <a:t>Lots of money poured into the  research area, attracted people whose only interest was global warming</a:t>
            </a:r>
          </a:p>
          <a:p>
            <a:pPr marL="457200" indent="-457200">
              <a:buFont typeface="+mj-lt"/>
              <a:buAutoNum type="arabicPeriod"/>
            </a:pPr>
            <a:r>
              <a:rPr lang="en-US" sz="2400" dirty="0"/>
              <a:t>Principles of journalism abandoned because with no global warming environmental journalists will loose their jobs</a:t>
            </a:r>
          </a:p>
          <a:p>
            <a:pPr marL="457200" indent="-457200">
              <a:buFont typeface="+mj-lt"/>
              <a:buAutoNum type="arabicPeriod"/>
            </a:pPr>
            <a:r>
              <a:rPr lang="en-US" sz="2400" dirty="0"/>
              <a:t>IPCC reports distorted in a way inconsistent with peer review, without coauthor approval.</a:t>
            </a:r>
          </a:p>
          <a:p>
            <a:pPr marL="457200" indent="-457200">
              <a:buFont typeface="+mj-lt"/>
              <a:buAutoNum type="arabicPeriod"/>
            </a:pPr>
            <a:r>
              <a:rPr lang="en-US" sz="2400" dirty="0"/>
              <a:t>Global warming is a new religion opponents are viewed as heretics</a:t>
            </a:r>
          </a:p>
          <a:p>
            <a:pPr marL="457200" indent="-457200">
              <a:buFont typeface="+mj-lt"/>
              <a:buAutoNum type="arabicPeriod"/>
            </a:pPr>
            <a:r>
              <a:rPr lang="en-US" sz="2400" dirty="0"/>
              <a:t>Policies against global warming have a disastrous effect on the poor</a:t>
            </a:r>
          </a:p>
          <a:p>
            <a:pPr marL="457200" indent="-457200">
              <a:buFont typeface="+mj-lt"/>
              <a:buAutoNum type="arabicPeriod"/>
            </a:pP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3801"/>
            <a:ext cx="9144000" cy="676481"/>
          </a:xfrm>
        </p:spPr>
        <p:txBody>
          <a:bodyPr>
            <a:normAutofit fontScale="90000"/>
          </a:bodyPr>
          <a:lstStyle/>
          <a:p>
            <a:r>
              <a:rPr lang="en-US" dirty="0">
                <a:solidFill>
                  <a:srgbClr val="FF0000"/>
                </a:solidFill>
              </a:rPr>
              <a:t>The great global warming swindle: </a:t>
            </a:r>
            <a:r>
              <a:rPr lang="en-US" b="1" dirty="0">
                <a:solidFill>
                  <a:srgbClr val="FF0000"/>
                </a:solidFill>
              </a:rPr>
              <a:t>politics</a:t>
            </a:r>
          </a:p>
        </p:txBody>
      </p:sp>
      <p:sp>
        <p:nvSpPr>
          <p:cNvPr id="5" name="TextBox 4"/>
          <p:cNvSpPr txBox="1"/>
          <p:nvPr/>
        </p:nvSpPr>
        <p:spPr>
          <a:xfrm>
            <a:off x="0" y="780832"/>
            <a:ext cx="9144000" cy="1569660"/>
          </a:xfrm>
          <a:prstGeom prst="rect">
            <a:avLst/>
          </a:prstGeom>
          <a:noFill/>
        </p:spPr>
        <p:txBody>
          <a:bodyPr wrap="square" rtlCol="0">
            <a:spAutoFit/>
          </a:bodyPr>
          <a:lstStyle/>
          <a:p>
            <a:pPr marL="457200" indent="-457200">
              <a:buFont typeface="+mj-lt"/>
              <a:buAutoNum type="arabicPeriod"/>
            </a:pPr>
            <a:r>
              <a:rPr lang="en-US" sz="2400" dirty="0"/>
              <a:t>“Precautionary approach” not looking at the dangers of acting against global warming: dangers of life without cheep electricity …</a:t>
            </a:r>
          </a:p>
          <a:p>
            <a:pPr marL="457200" indent="-457200">
              <a:buFont typeface="+mj-lt"/>
              <a:buAutoNum type="arabicPeriod"/>
            </a:pPr>
            <a:r>
              <a:rPr lang="en-US" sz="2400" dirty="0"/>
              <a:t>If the rich developed world cannot afford expensive sustainable energy, neither can the developing world.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0"/>
            <a:ext cx="7772400" cy="1470025"/>
          </a:xfrm>
        </p:spPr>
        <p:txBody>
          <a:bodyPr>
            <a:normAutofit/>
          </a:bodyPr>
          <a:lstStyle/>
          <a:p>
            <a:r>
              <a:rPr lang="en-US" dirty="0">
                <a:solidFill>
                  <a:srgbClr val="FF0000"/>
                </a:solidFill>
              </a:rPr>
              <a:t>Writing assignment</a:t>
            </a:r>
          </a:p>
        </p:txBody>
      </p:sp>
      <p:sp>
        <p:nvSpPr>
          <p:cNvPr id="5" name="Rectangle 4">
            <a:extLst>
              <a:ext uri="{FF2B5EF4-FFF2-40B4-BE49-F238E27FC236}">
                <a16:creationId xmlns:a16="http://schemas.microsoft.com/office/drawing/2014/main" id="{B1F0B583-39E7-3E4C-B318-C9C23EED2421}"/>
              </a:ext>
            </a:extLst>
          </p:cNvPr>
          <p:cNvSpPr/>
          <p:nvPr/>
        </p:nvSpPr>
        <p:spPr>
          <a:xfrm>
            <a:off x="136554" y="1235525"/>
            <a:ext cx="9007446" cy="5262979"/>
          </a:xfrm>
          <a:prstGeom prst="rect">
            <a:avLst/>
          </a:prstGeom>
        </p:spPr>
        <p:txBody>
          <a:bodyPr wrap="square">
            <a:spAutoFit/>
          </a:bodyPr>
          <a:lstStyle/>
          <a:p>
            <a:r>
              <a:rPr lang="en-US" sz="2400" dirty="0"/>
              <a:t>Please write a one-page summary of the assigned readings (</a:t>
            </a:r>
            <a:r>
              <a:rPr lang="en-US" sz="2400" i="1" dirty="0"/>
              <a:t>single space, 12pt</a:t>
            </a:r>
            <a:r>
              <a:rPr lang="en-US" sz="2400" dirty="0"/>
              <a:t>), to be submitted via Canvas beginning of class.  Please b</a:t>
            </a:r>
            <a:r>
              <a:rPr lang="en-US" altLang="zh-CN" sz="2400" dirty="0"/>
              <a:t>e concise and accurate.  </a:t>
            </a:r>
            <a:endParaRPr lang="en-US" sz="2400" dirty="0"/>
          </a:p>
          <a:p>
            <a:endParaRPr lang="en-US" sz="2400" dirty="0"/>
          </a:p>
          <a:p>
            <a:r>
              <a:rPr lang="en-US" sz="2400" dirty="0"/>
              <a:t>Discuss all assigned papers, summarizing the authors’ position, and the main facts on which it is based.  </a:t>
            </a:r>
          </a:p>
          <a:p>
            <a:endParaRPr lang="en-US" sz="2400" dirty="0"/>
          </a:p>
          <a:p>
            <a:r>
              <a:rPr lang="en-US" sz="2400" dirty="0"/>
              <a:t>Discuss the strengths and weaknesses of their observations, analysis and conclusions. Including but not limited to: invalid assumptions, inappropriate treatment of data, conclusions that are not well-based.</a:t>
            </a:r>
          </a:p>
          <a:p>
            <a:endParaRPr lang="en-US" sz="2400" dirty="0"/>
          </a:p>
          <a:p>
            <a:r>
              <a:rPr lang="en-US" altLang="zh-CN" sz="2400" dirty="0"/>
              <a:t>Briefly compare and contrast the conclusions of the different reading materials. </a:t>
            </a:r>
            <a:r>
              <a:rPr lang="en-US" sz="2400" dirty="0"/>
              <a:t>Conclude with a brief reasoned statement of your own position.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817009"/>
          </a:xfrm>
        </p:spPr>
        <p:txBody>
          <a:bodyPr>
            <a:normAutofit/>
          </a:bodyPr>
          <a:lstStyle/>
          <a:p>
            <a:r>
              <a:rPr lang="en-US" dirty="0">
                <a:solidFill>
                  <a:srgbClr val="FF0000"/>
                </a:solidFill>
              </a:rPr>
              <a:t>Presentation guidelines - discussion</a:t>
            </a:r>
          </a:p>
        </p:txBody>
      </p:sp>
      <p:sp>
        <p:nvSpPr>
          <p:cNvPr id="4" name="Rectangle 3"/>
          <p:cNvSpPr/>
          <p:nvPr/>
        </p:nvSpPr>
        <p:spPr>
          <a:xfrm>
            <a:off x="0" y="817010"/>
            <a:ext cx="9144000" cy="6432529"/>
          </a:xfrm>
          <a:prstGeom prst="rect">
            <a:avLst/>
          </a:prstGeom>
        </p:spPr>
        <p:txBody>
          <a:bodyPr wrap="square">
            <a:spAutoFit/>
          </a:bodyPr>
          <a:lstStyle/>
          <a:p>
            <a:r>
              <a:rPr lang="en-US" sz="2400" dirty="0"/>
              <a:t>The purpose of the presentation is one – to induce a discussion.  As soon as a discussion develops, you have achieved your goal – do not be concerned with completing your presentation, sit back and relax.  Do not feel obliged to answer all questions, let others participate…</a:t>
            </a:r>
          </a:p>
          <a:p>
            <a:endParaRPr lang="en-US" sz="2400" dirty="0"/>
          </a:p>
          <a:p>
            <a:r>
              <a:rPr lang="en-US" sz="2800" dirty="0">
                <a:solidFill>
                  <a:srgbClr val="FF0000"/>
                </a:solidFill>
              </a:rPr>
              <a:t>Slides:</a:t>
            </a:r>
          </a:p>
          <a:p>
            <a:pPr marL="282575" indent="-282575">
              <a:buFont typeface="Arial"/>
              <a:buChar char="•"/>
            </a:pPr>
            <a:r>
              <a:rPr lang="en-US" sz="2400" dirty="0"/>
              <a:t>Start with a brief background/ motivation, not from assigned reading</a:t>
            </a:r>
          </a:p>
          <a:p>
            <a:pPr marL="282575" indent="-282575">
              <a:buFont typeface="Arial"/>
              <a:buChar char="•"/>
            </a:pPr>
            <a:r>
              <a:rPr lang="en-US" sz="2400" dirty="0"/>
              <a:t>Show all figures from all assigned papers early in presentation – good way to get a discussion going, because class is familiar with these.</a:t>
            </a:r>
          </a:p>
          <a:p>
            <a:pPr marL="282575" indent="-282575">
              <a:buFont typeface="Arial"/>
              <a:buChar char="•"/>
            </a:pPr>
            <a:r>
              <a:rPr lang="en-US" sz="2400" dirty="0"/>
              <a:t>Font – never below 24 points</a:t>
            </a:r>
          </a:p>
          <a:p>
            <a:pPr marL="282575" indent="-282575">
              <a:buFont typeface="Arial"/>
              <a:buChar char="•"/>
            </a:pPr>
            <a:r>
              <a:rPr lang="en-US" sz="2400" dirty="0"/>
              <a:t>On each slide: title, graphics, explanation, brief take-home message.</a:t>
            </a:r>
          </a:p>
          <a:p>
            <a:pPr marL="282575" indent="-282575">
              <a:buFont typeface="Arial"/>
              <a:buChar char="•"/>
            </a:pPr>
            <a:r>
              <a:rPr lang="en-US" sz="2400" dirty="0"/>
              <a:t>Discuss the weaknesses and strengths of the assigned papers</a:t>
            </a:r>
          </a:p>
          <a:p>
            <a:pPr marL="282575" indent="-282575">
              <a:buFont typeface="Arial"/>
              <a:buChar char="•"/>
            </a:pPr>
            <a:r>
              <a:rPr lang="en-US" sz="2400" dirty="0"/>
              <a:t>Conclude with a summary of the debate as represented by the papers</a:t>
            </a:r>
          </a:p>
          <a:p>
            <a:pPr marL="282575" indent="-282575">
              <a:buFont typeface="Arial"/>
              <a:buChar char="•"/>
            </a:pPr>
            <a:r>
              <a:rPr lang="en-US" sz="2400" dirty="0"/>
              <a:t>Alternate presenting in class every 1-2 slides, rather than mid-way</a:t>
            </a:r>
          </a:p>
          <a:p>
            <a:pPr marL="282575" indent="-282575">
              <a:buFont typeface="Arial"/>
              <a:buChar char="•"/>
            </a:pPr>
            <a:r>
              <a:rPr lang="en-US" sz="2400" dirty="0"/>
              <a:t>About 30-35 slides.</a:t>
            </a:r>
          </a:p>
          <a:p>
            <a:pPr marL="282575" indent="-282575">
              <a:buFont typeface="Arial"/>
              <a:buChar char="•"/>
            </a:pPr>
            <a:r>
              <a:rPr lang="en-US" sz="2400" dirty="0"/>
              <a:t>Avoid slides with text and no figures/ graphics (bullet point lists </a:t>
            </a:r>
            <a:r>
              <a:rPr lang="en-US" sz="2400" dirty="0" err="1"/>
              <a:t>etc</a:t>
            </a:r>
            <a:r>
              <a:rPr lang="en-US" sz="2400" dirty="0"/>
              <a:t>), </a:t>
            </a:r>
          </a:p>
          <a:p>
            <a:pPr marL="282575" indent="-282575">
              <a:buFont typeface="Arial"/>
              <a:buChar char="•"/>
            </a:pPr>
            <a:endParaRPr lang="en-US" sz="2400" dirty="0"/>
          </a:p>
        </p:txBody>
      </p:sp>
      <p:sp>
        <p:nvSpPr>
          <p:cNvPr id="5" name="TextBox 4"/>
          <p:cNvSpPr txBox="1"/>
          <p:nvPr/>
        </p:nvSpPr>
        <p:spPr>
          <a:xfrm rot="19747802">
            <a:off x="376887" y="3071164"/>
            <a:ext cx="7419719" cy="769441"/>
          </a:xfrm>
          <a:prstGeom prst="rect">
            <a:avLst/>
          </a:prstGeom>
          <a:solidFill>
            <a:schemeClr val="bg1"/>
          </a:solidFill>
          <a:ln w="136525">
            <a:solidFill>
              <a:srgbClr val="0000FF"/>
            </a:solidFill>
          </a:ln>
        </p:spPr>
        <p:txBody>
          <a:bodyPr wrap="none" rtlCol="0">
            <a:spAutoFit/>
          </a:bodyPr>
          <a:lstStyle/>
          <a:p>
            <a:r>
              <a:rPr lang="en-US" sz="4400" b="1" dirty="0">
                <a:solidFill>
                  <a:srgbClr val="FF0000"/>
                </a:solidFill>
              </a:rPr>
              <a:t>Never use a slide like this…! </a:t>
            </a:r>
            <a:r>
              <a:rPr lang="en-US" sz="4400" b="1" dirty="0" err="1">
                <a:solidFill>
                  <a:srgbClr val="FF0000"/>
                </a:solidFill>
                <a:sym typeface="Wingdings"/>
              </a:rPr>
              <a:t></a:t>
            </a:r>
            <a:endParaRPr lang="en-US" sz="44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72220" y="44215"/>
            <a:ext cx="8976482" cy="1044624"/>
          </a:xfrm>
          <a:prstGeom prst="rect">
            <a:avLst/>
          </a:prstGeom>
        </p:spPr>
        <p:txBody>
          <a:bodyPr lIns="91425" tIns="91425" rIns="91425" bIns="91425" anchor="ctr" anchorCtr="0">
            <a:noAutofit/>
          </a:bodyPr>
          <a:lstStyle/>
          <a:p>
            <a:r>
              <a:rPr lang="en-US" sz="3600">
                <a:solidFill>
                  <a:srgbClr val="FF0000"/>
                </a:solidFill>
              </a:rPr>
              <a:t>Example of a good slide: A descriptive title</a:t>
            </a:r>
            <a:endParaRPr lang="en" sz="3600" dirty="0"/>
          </a:p>
        </p:txBody>
      </p:sp>
      <p:pic>
        <p:nvPicPr>
          <p:cNvPr id="71" name="Shape 71"/>
          <p:cNvPicPr preferRelativeResize="0"/>
          <p:nvPr/>
        </p:nvPicPr>
        <p:blipFill>
          <a:blip r:embed="rId3"/>
          <a:stretch>
            <a:fillRect/>
          </a:stretch>
        </p:blipFill>
        <p:spPr>
          <a:xfrm>
            <a:off x="3459639" y="955819"/>
            <a:ext cx="5636712" cy="4903803"/>
          </a:xfrm>
          <a:prstGeom prst="rect">
            <a:avLst/>
          </a:prstGeom>
          <a:noFill/>
          <a:ln>
            <a:noFill/>
          </a:ln>
        </p:spPr>
      </p:pic>
      <p:sp>
        <p:nvSpPr>
          <p:cNvPr id="5" name="Rectangle 4"/>
          <p:cNvSpPr/>
          <p:nvPr/>
        </p:nvSpPr>
        <p:spPr>
          <a:xfrm>
            <a:off x="-47649" y="1412150"/>
            <a:ext cx="3507288" cy="4524315"/>
          </a:xfrm>
          <a:prstGeom prst="rect">
            <a:avLst/>
          </a:prstGeom>
        </p:spPr>
        <p:txBody>
          <a:bodyPr wrap="square">
            <a:spAutoFit/>
          </a:bodyPr>
          <a:lstStyle/>
          <a:p>
            <a:pPr marL="457200" lvl="0" indent="-381000">
              <a:buClr>
                <a:schemeClr val="dk1"/>
              </a:buClr>
              <a:buSzPct val="166666"/>
              <a:buFont typeface="Arial"/>
              <a:buChar char="•"/>
            </a:pPr>
            <a:r>
              <a:rPr lang="en" sz="2400" dirty="0">
                <a:solidFill>
                  <a:srgbClr val="F1C232"/>
                </a:solidFill>
              </a:rPr>
              <a:t>yellow:</a:t>
            </a:r>
            <a:r>
              <a:rPr lang="en-US" sz="2400" dirty="0">
                <a:solidFill>
                  <a:srgbClr val="F1C232"/>
                </a:solidFill>
              </a:rPr>
              <a:t> …</a:t>
            </a:r>
          </a:p>
          <a:p>
            <a:pPr marL="457200" lvl="0" indent="-381000">
              <a:buClr>
                <a:schemeClr val="dk1"/>
              </a:buClr>
              <a:buSzPct val="166666"/>
              <a:buFont typeface="Arial"/>
              <a:buChar char="•"/>
            </a:pPr>
            <a:endParaRPr lang="en-US" sz="2400" dirty="0">
              <a:solidFill>
                <a:srgbClr val="F1C232"/>
              </a:solidFill>
            </a:endParaRPr>
          </a:p>
          <a:p>
            <a:pPr marL="457200" lvl="0" indent="-381000">
              <a:buClr>
                <a:schemeClr val="dk1"/>
              </a:buClr>
              <a:buSzPct val="166666"/>
              <a:buFont typeface="Arial"/>
              <a:buChar char="•"/>
            </a:pPr>
            <a:endParaRPr lang="en-US" sz="2400" dirty="0"/>
          </a:p>
          <a:p>
            <a:pPr marL="457200" indent="-381000">
              <a:buClr>
                <a:schemeClr val="dk1"/>
              </a:buClr>
              <a:buSzPct val="166666"/>
              <a:buFont typeface="Arial"/>
              <a:buChar char="•"/>
            </a:pPr>
            <a:r>
              <a:rPr lang="en" sz="2400" dirty="0">
                <a:solidFill>
                  <a:srgbClr val="FF0000"/>
                </a:solidFill>
              </a:rPr>
              <a:t>red: …</a:t>
            </a:r>
          </a:p>
          <a:p>
            <a:pPr marL="457200" indent="-381000">
              <a:buClr>
                <a:schemeClr val="dk1"/>
              </a:buClr>
              <a:buSzPct val="166666"/>
              <a:buFont typeface="Arial"/>
              <a:buChar char="•"/>
            </a:pPr>
            <a:endParaRPr lang="en-US" sz="2400" dirty="0">
              <a:solidFill>
                <a:srgbClr val="FF0000"/>
              </a:solidFill>
            </a:endParaRPr>
          </a:p>
          <a:p>
            <a:pPr marL="457200" indent="-381000">
              <a:buClr>
                <a:schemeClr val="dk1"/>
              </a:buClr>
              <a:buSzPct val="166666"/>
              <a:buFont typeface="Arial"/>
              <a:buChar char="•"/>
            </a:pPr>
            <a:r>
              <a:rPr lang="en-US" sz="2400" dirty="0"/>
              <a:t>Black: …</a:t>
            </a:r>
          </a:p>
          <a:p>
            <a:pPr marL="457200" indent="-381000">
              <a:buClr>
                <a:schemeClr val="dk1"/>
              </a:buClr>
              <a:buSzPct val="166666"/>
              <a:buFont typeface="Arial"/>
              <a:buChar char="•"/>
            </a:pPr>
            <a:endParaRPr lang="en-US" sz="2400" dirty="0"/>
          </a:p>
          <a:p>
            <a:pPr marL="76200">
              <a:buClr>
                <a:schemeClr val="dk1"/>
              </a:buClr>
              <a:buSzPct val="166666"/>
            </a:pPr>
            <a:endParaRPr lang="en-US" sz="2400" dirty="0"/>
          </a:p>
          <a:p>
            <a:pPr marL="76200">
              <a:buClr>
                <a:schemeClr val="dk1"/>
              </a:buClr>
              <a:buSzPct val="166666"/>
            </a:pPr>
            <a:r>
              <a:rPr lang="en-US" sz="2400" dirty="0"/>
              <a:t>caption, explaining exactly what’s shown in the figure including both axes and all lines, </a:t>
            </a:r>
            <a:r>
              <a:rPr lang="en-US" sz="2400" dirty="0" err="1"/>
              <a:t>etc</a:t>
            </a:r>
            <a:endParaRPr lang="en" sz="2400" dirty="0"/>
          </a:p>
        </p:txBody>
      </p:sp>
      <p:cxnSp>
        <p:nvCxnSpPr>
          <p:cNvPr id="13" name="Straight Arrow Connector 12"/>
          <p:cNvCxnSpPr/>
          <p:nvPr/>
        </p:nvCxnSpPr>
        <p:spPr>
          <a:xfrm>
            <a:off x="1802513" y="1693165"/>
            <a:ext cx="3142674" cy="99806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p:nvPr/>
        </p:nvCxnSpPr>
        <p:spPr>
          <a:xfrm>
            <a:off x="1461128" y="2840147"/>
            <a:ext cx="3880066" cy="109877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p:nvPr/>
        </p:nvCxnSpPr>
        <p:spPr>
          <a:xfrm>
            <a:off x="1693270" y="3632111"/>
            <a:ext cx="4970567" cy="96947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 name="Rectangle 2"/>
          <p:cNvSpPr/>
          <p:nvPr/>
        </p:nvSpPr>
        <p:spPr>
          <a:xfrm>
            <a:off x="52943" y="6327924"/>
            <a:ext cx="8956448" cy="461665"/>
          </a:xfrm>
          <a:prstGeom prst="rect">
            <a:avLst/>
          </a:prstGeom>
        </p:spPr>
        <p:txBody>
          <a:bodyPr wrap="none">
            <a:spAutoFit/>
          </a:bodyPr>
          <a:lstStyle/>
          <a:p>
            <a:pPr marL="457200" lvl="0" indent="-381000">
              <a:buClr>
                <a:schemeClr val="dk1"/>
              </a:buClr>
              <a:buSzPct val="166666"/>
            </a:pPr>
            <a:r>
              <a:rPr lang="en-US" sz="2400" b="1" dirty="0"/>
              <a:t>A brief take home message.  Everything on slide in 24 points or larger</a:t>
            </a:r>
            <a:endParaRPr lang="en" sz="2400" b="1" dirty="0"/>
          </a:p>
        </p:txBody>
      </p:sp>
    </p:spTree>
    <p:extLst>
      <p:ext uri="{BB962C8B-B14F-4D97-AF65-F5344CB8AC3E}">
        <p14:creationId xmlns:p14="http://schemas.microsoft.com/office/powerpoint/2010/main" val="4040145899"/>
      </p:ext>
    </p:extLst>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100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nodeType="withEffect">
                                  <p:stCondLst>
                                    <p:cond delay="1000"/>
                                  </p:stCondLst>
                                  <p:childTnLst>
                                    <p:set>
                                      <p:cBhvr>
                                        <p:cTn id="10" dur="1" fill="hold">
                                          <p:stCondLst>
                                            <p:cond delay="0"/>
                                          </p:stCondLst>
                                        </p:cTn>
                                        <p:tgtEl>
                                          <p:spTgt spid="15"/>
                                        </p:tgtEl>
                                        <p:attrNameLst>
                                          <p:attrName>style.visibility</p:attrName>
                                        </p:attrNameLst>
                                      </p:cBhvr>
                                      <p:to>
                                        <p:strVal val="visible"/>
                                      </p:to>
                                    </p:set>
                                  </p:childTnLst>
                                </p:cTn>
                              </p:par>
                              <p:par>
                                <p:cTn id="11" presetID="1" presetClass="entr" presetSubtype="0" fill="hold" nodeType="withEffect">
                                  <p:stCondLst>
                                    <p:cond delay="1000"/>
                                  </p:stCondLst>
                                  <p:childTnLst>
                                    <p:set>
                                      <p:cBhvr>
                                        <p:cTn id="12"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817009"/>
          </a:xfrm>
        </p:spPr>
        <p:txBody>
          <a:bodyPr>
            <a:normAutofit/>
          </a:bodyPr>
          <a:lstStyle/>
          <a:p>
            <a:r>
              <a:rPr lang="en-US" dirty="0">
                <a:solidFill>
                  <a:srgbClr val="FF0000"/>
                </a:solidFill>
              </a:rPr>
              <a:t>Presentation guidelines: introduction</a:t>
            </a:r>
          </a:p>
        </p:txBody>
      </p:sp>
      <p:sp>
        <p:nvSpPr>
          <p:cNvPr id="4" name="Rectangle 3"/>
          <p:cNvSpPr/>
          <p:nvPr/>
        </p:nvSpPr>
        <p:spPr>
          <a:xfrm>
            <a:off x="0" y="817010"/>
            <a:ext cx="9144000" cy="2800767"/>
          </a:xfrm>
          <a:prstGeom prst="rect">
            <a:avLst/>
          </a:prstGeom>
        </p:spPr>
        <p:txBody>
          <a:bodyPr wrap="square">
            <a:spAutoFit/>
          </a:bodyPr>
          <a:lstStyle/>
          <a:p>
            <a:r>
              <a:rPr lang="en-US" sz="2400" dirty="0"/>
              <a:t>The purpose of the 10-minute intro presentation is (1) introduce and motivate next week’s discussion.  (2) clarify difficult to understand issues in the reading material, to make it easier for the other students to understand the readings.</a:t>
            </a:r>
          </a:p>
          <a:p>
            <a:endParaRPr lang="en-US" sz="2400" dirty="0"/>
          </a:p>
          <a:p>
            <a:r>
              <a:rPr lang="en-US" sz="2800" dirty="0">
                <a:solidFill>
                  <a:srgbClr val="FF0000"/>
                </a:solidFill>
              </a:rPr>
              <a:t>Slides:</a:t>
            </a:r>
          </a:p>
          <a:p>
            <a:r>
              <a:rPr lang="en-US" sz="2800" dirty="0"/>
              <a:t>Six slides, see guidelines for discussion presentation </a:t>
            </a:r>
            <a:endParaRPr lang="en-US" sz="2800" dirty="0">
              <a:solidFill>
                <a:srgbClr val="FF0000"/>
              </a:solidFill>
            </a:endParaRPr>
          </a:p>
        </p:txBody>
      </p:sp>
    </p:spTree>
    <p:extLst>
      <p:ext uri="{BB962C8B-B14F-4D97-AF65-F5344CB8AC3E}">
        <p14:creationId xmlns:p14="http://schemas.microsoft.com/office/powerpoint/2010/main" val="11470773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958685"/>
            <a:ext cx="9144000" cy="2418284"/>
          </a:xfrm>
        </p:spPr>
        <p:txBody>
          <a:bodyPr>
            <a:normAutofit/>
          </a:bodyPr>
          <a:lstStyle/>
          <a:p>
            <a:r>
              <a:rPr lang="en-US" dirty="0">
                <a:solidFill>
                  <a:srgbClr val="FF0000"/>
                </a:solidFill>
              </a:rPr>
              <a:t>Another course requirement:</a:t>
            </a:r>
            <a:br>
              <a:rPr lang="en-US" dirty="0">
                <a:solidFill>
                  <a:srgbClr val="FF0000"/>
                </a:solidFill>
              </a:rPr>
            </a:br>
            <a:r>
              <a:rPr lang="en-US" dirty="0">
                <a:solidFill>
                  <a:srgbClr val="FF0000"/>
                </a:solidFill>
              </a:rPr>
              <a:t>Snacks…</a:t>
            </a:r>
          </a:p>
        </p:txBody>
      </p:sp>
    </p:spTree>
    <p:extLst>
      <p:ext uri="{BB962C8B-B14F-4D97-AF65-F5344CB8AC3E}">
        <p14:creationId xmlns:p14="http://schemas.microsoft.com/office/powerpoint/2010/main" val="1092763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732711"/>
            <a:ext cx="9144000" cy="1397244"/>
          </a:xfrm>
        </p:spPr>
        <p:txBody>
          <a:bodyPr>
            <a:normAutofit fontScale="90000"/>
          </a:bodyPr>
          <a:lstStyle/>
          <a:p>
            <a:r>
              <a:rPr lang="en-US" dirty="0">
                <a:solidFill>
                  <a:srgbClr val="FF0000"/>
                </a:solidFill>
              </a:rPr>
              <a:t>A summary of the points made by </a:t>
            </a:r>
            <a:br>
              <a:rPr lang="en-US" dirty="0">
                <a:solidFill>
                  <a:srgbClr val="FF0000"/>
                </a:solidFill>
              </a:rPr>
            </a:br>
            <a:r>
              <a:rPr lang="en-US" dirty="0">
                <a:solidFill>
                  <a:srgbClr val="FF0000"/>
                </a:solidFill>
              </a:rPr>
              <a:t>“The great global warming swindle”</a:t>
            </a:r>
            <a:endParaRPr lang="en-US" b="1" dirty="0">
              <a:solidFill>
                <a:srgbClr val="FF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3801"/>
            <a:ext cx="9144000" cy="676481"/>
          </a:xfrm>
        </p:spPr>
        <p:txBody>
          <a:bodyPr>
            <a:normAutofit fontScale="90000"/>
          </a:bodyPr>
          <a:lstStyle/>
          <a:p>
            <a:r>
              <a:rPr lang="en-US" dirty="0">
                <a:solidFill>
                  <a:srgbClr val="FF0000"/>
                </a:solidFill>
              </a:rPr>
              <a:t>The great global warming swindle: </a:t>
            </a:r>
            <a:r>
              <a:rPr lang="en-US" b="1" dirty="0">
                <a:solidFill>
                  <a:srgbClr val="FF0000"/>
                </a:solidFill>
              </a:rPr>
              <a:t>1/3</a:t>
            </a:r>
          </a:p>
        </p:txBody>
      </p:sp>
      <p:sp>
        <p:nvSpPr>
          <p:cNvPr id="4" name="TextBox 3"/>
          <p:cNvSpPr txBox="1"/>
          <p:nvPr/>
        </p:nvSpPr>
        <p:spPr>
          <a:xfrm>
            <a:off x="0" y="780832"/>
            <a:ext cx="9144000" cy="6001642"/>
          </a:xfrm>
          <a:prstGeom prst="rect">
            <a:avLst/>
          </a:prstGeom>
          <a:noFill/>
        </p:spPr>
        <p:txBody>
          <a:bodyPr wrap="square" rtlCol="0">
            <a:spAutoFit/>
          </a:bodyPr>
          <a:lstStyle/>
          <a:p>
            <a:pPr marL="457200" indent="-457200">
              <a:buFont typeface="+mj-lt"/>
              <a:buAutoNum type="arabicPeriod"/>
            </a:pPr>
            <a:r>
              <a:rPr lang="en-US" sz="2400" dirty="0"/>
              <a:t>We are told that global warming is proved beyond any doubt – lies!</a:t>
            </a:r>
          </a:p>
          <a:p>
            <a:pPr marL="457200" indent="-457200">
              <a:buFont typeface="+mj-lt"/>
              <a:buAutoNum type="arabicPeriod"/>
            </a:pPr>
            <a:r>
              <a:rPr lang="en-US" sz="2400" dirty="0"/>
              <a:t>“I believe in global warming, but not that it’s us or CO</a:t>
            </a:r>
            <a:r>
              <a:rPr lang="en-US" sz="2400" baseline="-25000" dirty="0"/>
              <a:t>2</a:t>
            </a:r>
            <a:r>
              <a:rPr lang="en-US" sz="2400" dirty="0"/>
              <a:t>”.</a:t>
            </a:r>
          </a:p>
          <a:p>
            <a:pPr marL="457200" indent="-457200">
              <a:buFont typeface="+mj-lt"/>
              <a:buAutoNum type="arabicPeriod"/>
            </a:pPr>
            <a:r>
              <a:rPr lang="en-US" sz="2400" dirty="0"/>
              <a:t>There were period with 10 times as much CO</a:t>
            </a:r>
            <a:r>
              <a:rPr lang="en-US" sz="2400" baseline="-25000" dirty="0"/>
              <a:t>2</a:t>
            </a:r>
            <a:r>
              <a:rPr lang="en-US" sz="2400" dirty="0"/>
              <a:t>, we should see the consequences in the geologic record</a:t>
            </a:r>
          </a:p>
          <a:p>
            <a:pPr marL="457200" indent="-457200">
              <a:buFont typeface="+mj-lt"/>
              <a:buAutoNum type="arabicPeriod"/>
            </a:pPr>
            <a:r>
              <a:rPr lang="en-US" sz="2400" dirty="0"/>
              <a:t>None of the major climate changes of the last 1000 years can be explained by CO</a:t>
            </a:r>
            <a:r>
              <a:rPr lang="en-US" sz="2400" baseline="-25000" dirty="0"/>
              <a:t>2</a:t>
            </a:r>
          </a:p>
          <a:p>
            <a:pPr marL="457200" indent="-457200">
              <a:buFont typeface="+mj-lt"/>
              <a:buAutoNum type="arabicPeriod"/>
            </a:pPr>
            <a:r>
              <a:rPr lang="en-US" sz="2400" dirty="0"/>
              <a:t>The current warming is due to coming out of the little ice age (1600)</a:t>
            </a:r>
          </a:p>
          <a:p>
            <a:pPr marL="457200" indent="-457200">
              <a:buFont typeface="+mj-lt"/>
              <a:buAutoNum type="arabicPeriod"/>
            </a:pPr>
            <a:r>
              <a:rPr lang="en-US" sz="2400" dirty="0"/>
              <a:t>Medieval warm period (1200) was a time of prosperity </a:t>
            </a:r>
          </a:p>
          <a:p>
            <a:pPr marL="457200" indent="-457200">
              <a:buFont typeface="+mj-lt"/>
              <a:buAutoNum type="arabicPeriod"/>
            </a:pPr>
            <a:r>
              <a:rPr lang="en-US" sz="2400" dirty="0"/>
              <a:t>Most warming occurred in the early 20 century, before CO</a:t>
            </a:r>
            <a:r>
              <a:rPr lang="en-US" sz="2400" baseline="-25000" dirty="0"/>
              <a:t>2</a:t>
            </a:r>
            <a:r>
              <a:rPr lang="en-US" sz="2400" dirty="0"/>
              <a:t> (11:30)</a:t>
            </a:r>
          </a:p>
          <a:p>
            <a:pPr marL="457200" indent="-457200">
              <a:buFont typeface="+mj-lt"/>
              <a:buAutoNum type="arabicPeriod"/>
            </a:pPr>
            <a:r>
              <a:rPr lang="en-US" sz="2400" dirty="0"/>
              <a:t>CO</a:t>
            </a:r>
            <a:r>
              <a:rPr lang="en-US" sz="2400" baseline="-25000" dirty="0"/>
              <a:t>2</a:t>
            </a:r>
            <a:r>
              <a:rPr lang="en-US" sz="2400" dirty="0"/>
              <a:t> forms only a very small part of the earth’s atmosphere (</a:t>
            </a:r>
            <a:r>
              <a:rPr lang="en-US" sz="2400" dirty="0" err="1"/>
              <a:t>pp</a:t>
            </a:r>
            <a:r>
              <a:rPr lang="en-US" sz="2400" b="1" dirty="0" err="1"/>
              <a:t>m</a:t>
            </a:r>
            <a:r>
              <a:rPr lang="en-US" sz="2400" b="1" dirty="0"/>
              <a:t>)</a:t>
            </a:r>
          </a:p>
          <a:p>
            <a:pPr marL="457200" indent="-457200">
              <a:buFont typeface="+mj-lt"/>
              <a:buAutoNum type="arabicPeriod"/>
            </a:pPr>
            <a:r>
              <a:rPr lang="en-US" sz="2400" dirty="0"/>
              <a:t>CO</a:t>
            </a:r>
            <a:r>
              <a:rPr lang="en-US" sz="2400" baseline="-25000" dirty="0"/>
              <a:t>2</a:t>
            </a:r>
            <a:r>
              <a:rPr lang="en-US" sz="2400" dirty="0"/>
              <a:t> never drove climate in the past</a:t>
            </a:r>
          </a:p>
          <a:p>
            <a:pPr marL="457200" indent="-457200">
              <a:buFont typeface="+mj-lt"/>
              <a:buAutoNum type="arabicPeriod"/>
            </a:pPr>
            <a:r>
              <a:rPr lang="en-US" sz="2400" dirty="0"/>
              <a:t>Nothing special about current climate, Earth temp always changing</a:t>
            </a:r>
          </a:p>
          <a:p>
            <a:pPr marL="457200" indent="-457200">
              <a:buFont typeface="+mj-lt"/>
              <a:buAutoNum type="arabicPeriod"/>
            </a:pPr>
            <a:r>
              <a:rPr lang="en-US" sz="2400" dirty="0"/>
              <a:t>CO</a:t>
            </a:r>
            <a:r>
              <a:rPr lang="en-US" sz="2400" baseline="-25000" dirty="0"/>
              <a:t>2</a:t>
            </a:r>
            <a:r>
              <a:rPr lang="en-US" sz="2400" dirty="0"/>
              <a:t> is a very minor greenhouse gas, much smaller than water vapor</a:t>
            </a:r>
          </a:p>
          <a:p>
            <a:pPr marL="457200" indent="-457200">
              <a:buFont typeface="+mj-lt"/>
              <a:buAutoNum type="arabicPeriod"/>
            </a:pPr>
            <a:r>
              <a:rPr lang="en-US" sz="2400" dirty="0"/>
              <a:t>mid-</a:t>
            </a:r>
            <a:r>
              <a:rPr lang="en-US" sz="2400" dirty="0" err="1"/>
              <a:t>tropospheric</a:t>
            </a:r>
            <a:r>
              <a:rPr lang="en-US" sz="2400" dirty="0"/>
              <a:t> warming expected in theory but not found in data</a:t>
            </a:r>
            <a:r>
              <a:rPr lang="en-US" sz="2400" dirty="0">
                <a:sym typeface="Wingdings"/>
              </a:rPr>
              <a:t>   warming happened at wrong time (early 20c) and place (surface)</a:t>
            </a:r>
          </a:p>
          <a:p>
            <a:pPr marL="457200" indent="-457200">
              <a:buFont typeface="+mj-lt"/>
              <a:buAutoNum type="arabicPeriod"/>
            </a:pPr>
            <a:endParaRPr lang="en-US" sz="24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3801"/>
            <a:ext cx="9144000" cy="676481"/>
          </a:xfrm>
        </p:spPr>
        <p:txBody>
          <a:bodyPr>
            <a:normAutofit fontScale="90000"/>
          </a:bodyPr>
          <a:lstStyle/>
          <a:p>
            <a:r>
              <a:rPr lang="en-US" dirty="0">
                <a:solidFill>
                  <a:srgbClr val="FF0000"/>
                </a:solidFill>
              </a:rPr>
              <a:t>The great global warming swindle: </a:t>
            </a:r>
            <a:r>
              <a:rPr lang="en-US" b="1" dirty="0">
                <a:solidFill>
                  <a:srgbClr val="FF0000"/>
                </a:solidFill>
              </a:rPr>
              <a:t>2/3</a:t>
            </a:r>
          </a:p>
        </p:txBody>
      </p:sp>
      <p:sp>
        <p:nvSpPr>
          <p:cNvPr id="5" name="TextBox 4"/>
          <p:cNvSpPr txBox="1"/>
          <p:nvPr/>
        </p:nvSpPr>
        <p:spPr>
          <a:xfrm>
            <a:off x="0" y="780832"/>
            <a:ext cx="9144000" cy="4893647"/>
          </a:xfrm>
          <a:prstGeom prst="rect">
            <a:avLst/>
          </a:prstGeom>
          <a:noFill/>
        </p:spPr>
        <p:txBody>
          <a:bodyPr wrap="square" rtlCol="0">
            <a:spAutoFit/>
          </a:bodyPr>
          <a:lstStyle/>
          <a:p>
            <a:pPr marL="457200" indent="-457200">
              <a:buFont typeface="+mj-lt"/>
              <a:buAutoNum type="arabicPeriod"/>
            </a:pPr>
            <a:r>
              <a:rPr lang="en-US" sz="2400" dirty="0"/>
              <a:t>Ice cores show that temperature leads CO</a:t>
            </a:r>
            <a:r>
              <a:rPr lang="en-US" sz="2400" baseline="-25000" dirty="0"/>
              <a:t>2</a:t>
            </a:r>
            <a:r>
              <a:rPr lang="en-US" sz="2400" dirty="0"/>
              <a:t> by 800 years</a:t>
            </a:r>
          </a:p>
          <a:p>
            <a:pPr marL="457200" indent="-457200">
              <a:buFont typeface="+mj-lt"/>
              <a:buAutoNum type="arabicPeriod"/>
            </a:pPr>
            <a:r>
              <a:rPr lang="en-US" sz="2400" dirty="0"/>
              <a:t>Humans are a minute effect relative to the sun…</a:t>
            </a:r>
          </a:p>
          <a:p>
            <a:pPr marL="457200" indent="-457200">
              <a:buFont typeface="+mj-lt"/>
              <a:buAutoNum type="arabicPeriod"/>
            </a:pPr>
            <a:r>
              <a:rPr lang="en-US" sz="2400" dirty="0"/>
              <a:t>Solar activity/ sun spots very strongly correlated with temperature</a:t>
            </a:r>
          </a:p>
          <a:p>
            <a:pPr marL="457200" indent="-457200">
              <a:buFont typeface="+mj-lt"/>
              <a:buAutoNum type="arabicPeriod"/>
            </a:pPr>
            <a:r>
              <a:rPr lang="en-US" sz="2400" dirty="0"/>
              <a:t>Sun affects cloud formation via the modulation of cosmic rays</a:t>
            </a:r>
          </a:p>
          <a:p>
            <a:pPr marL="457200" indent="-457200">
              <a:buFont typeface="+mj-lt"/>
              <a:buAutoNum type="arabicPeriod"/>
            </a:pPr>
            <a:r>
              <a:rPr lang="en-US" sz="2400" dirty="0"/>
              <a:t>In the 70s, experts warned of a global ice age coming soon</a:t>
            </a:r>
          </a:p>
          <a:p>
            <a:pPr marL="457200" indent="-457200">
              <a:buFont typeface="+mj-lt"/>
              <a:buAutoNum type="arabicPeriod"/>
            </a:pPr>
            <a:r>
              <a:rPr lang="en-US" sz="2400" dirty="0"/>
              <a:t>Climate models are based on hundreds of assumptions, all it takes is for one assumption to be wrong, and the forecast is useless</a:t>
            </a:r>
          </a:p>
          <a:p>
            <a:pPr marL="457200" indent="-457200">
              <a:buFont typeface="+mj-lt"/>
              <a:buAutoNum type="arabicPeriod"/>
            </a:pPr>
            <a:r>
              <a:rPr lang="en-US" sz="2400" dirty="0"/>
              <a:t>All models </a:t>
            </a:r>
            <a:r>
              <a:rPr lang="en-US" sz="2400" i="1" dirty="0"/>
              <a:t>assume </a:t>
            </a:r>
            <a:r>
              <a:rPr lang="en-US" sz="2400" dirty="0"/>
              <a:t>that CO</a:t>
            </a:r>
            <a:r>
              <a:rPr lang="en-US" sz="2400" baseline="-25000" dirty="0"/>
              <a:t>2</a:t>
            </a:r>
            <a:r>
              <a:rPr lang="en-US" sz="2400" dirty="0"/>
              <a:t> is the main cause for climate change, rather than the sun or clouds.</a:t>
            </a:r>
          </a:p>
          <a:p>
            <a:pPr marL="457200" indent="-457200">
              <a:buFont typeface="+mj-lt"/>
              <a:buAutoNum type="arabicPeriod"/>
            </a:pPr>
            <a:r>
              <a:rPr lang="en-US" sz="2400" dirty="0"/>
              <a:t>Warming </a:t>
            </a:r>
            <a:r>
              <a:rPr lang="en-US" sz="2400" dirty="0">
                <a:sym typeface="Wingdings"/>
              </a:rPr>
              <a:t> smaller EPTD  less storminess, </a:t>
            </a:r>
            <a:r>
              <a:rPr lang="en-US" sz="2400" i="1" dirty="0">
                <a:sym typeface="Wingdings"/>
              </a:rPr>
              <a:t>not </a:t>
            </a:r>
            <a:r>
              <a:rPr lang="en-US" sz="2400" dirty="0">
                <a:sym typeface="Wingdings"/>
              </a:rPr>
              <a:t>more hurricanes</a:t>
            </a:r>
            <a:endParaRPr lang="en-US" sz="2400" dirty="0"/>
          </a:p>
          <a:p>
            <a:pPr marL="457200" indent="-457200">
              <a:buFont typeface="+mj-lt"/>
              <a:buAutoNum type="arabicPeriod"/>
            </a:pPr>
            <a:r>
              <a:rPr lang="en-US" sz="2400" dirty="0"/>
              <a:t>You can get anything with a model by tweaking a parameter </a:t>
            </a:r>
          </a:p>
          <a:p>
            <a:pPr marL="457200" indent="-457200">
              <a:buFont typeface="+mj-lt"/>
              <a:buAutoNum type="arabicPeriod"/>
            </a:pPr>
            <a:r>
              <a:rPr lang="en-US" sz="2400" dirty="0"/>
              <a:t>Models give wild speculation the appearance of respectable science</a:t>
            </a:r>
          </a:p>
          <a:p>
            <a:pPr marL="457200" indent="-457200">
              <a:buFont typeface="+mj-lt"/>
              <a:buAutoNum type="arabicPeriod"/>
            </a:pPr>
            <a:endParaRPr lang="en-US" sz="2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256</TotalTime>
  <Words>1055</Words>
  <Application>Microsoft Macintosh PowerPoint</Application>
  <PresentationFormat>On-screen Show (4:3)</PresentationFormat>
  <Paragraphs>95</Paragraphs>
  <Slides>12</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Global warming debates – the reading course</vt:lpstr>
      <vt:lpstr>Writing assignment</vt:lpstr>
      <vt:lpstr>Presentation guidelines - discussion</vt:lpstr>
      <vt:lpstr>Example of a good slide: A descriptive title</vt:lpstr>
      <vt:lpstr>Presentation guidelines: introduction</vt:lpstr>
      <vt:lpstr>Another course requirement: Snacks…</vt:lpstr>
      <vt:lpstr>A summary of the points made by  “The great global warming swindle”</vt:lpstr>
      <vt:lpstr>The great global warming swindle: 1/3</vt:lpstr>
      <vt:lpstr>The great global warming swindle: 2/3</vt:lpstr>
      <vt:lpstr>The great global warming swindle: 3/3</vt:lpstr>
      <vt:lpstr>The great global warming swindle: politics</vt:lpstr>
      <vt:lpstr>The great global warming swindle: politics</vt:lpstr>
    </vt:vector>
  </TitlesOfParts>
  <Company>Harvard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great global warming swindle</dc:title>
  <dc:creator>Eli Tziperman</dc:creator>
  <cp:lastModifiedBy>eli tziperman</cp:lastModifiedBy>
  <cp:revision>89</cp:revision>
  <dcterms:created xsi:type="dcterms:W3CDTF">2013-08-16T12:56:46Z</dcterms:created>
  <dcterms:modified xsi:type="dcterms:W3CDTF">2019-03-01T22:20:01Z</dcterms:modified>
</cp:coreProperties>
</file>