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89F6-757C-40BD-BE96-208165A96C9C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2FFA-E3E0-4747-9AAF-D4E104D27B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89F6-757C-40BD-BE96-208165A96C9C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2FFA-E3E0-4747-9AAF-D4E104D27B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89F6-757C-40BD-BE96-208165A96C9C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2FFA-E3E0-4747-9AAF-D4E104D27B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89F6-757C-40BD-BE96-208165A96C9C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2FFA-E3E0-4747-9AAF-D4E104D27B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89F6-757C-40BD-BE96-208165A96C9C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2FFA-E3E0-4747-9AAF-D4E104D27B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89F6-757C-40BD-BE96-208165A96C9C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2FFA-E3E0-4747-9AAF-D4E104D27B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89F6-757C-40BD-BE96-208165A96C9C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2FFA-E3E0-4747-9AAF-D4E104D27B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89F6-757C-40BD-BE96-208165A96C9C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2FFA-E3E0-4747-9AAF-D4E104D27B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89F6-757C-40BD-BE96-208165A96C9C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2FFA-E3E0-4747-9AAF-D4E104D27B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89F6-757C-40BD-BE96-208165A96C9C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2FFA-E3E0-4747-9AAF-D4E104D27B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E89F6-757C-40BD-BE96-208165A96C9C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C2FFA-E3E0-4747-9AAF-D4E104D27B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E89F6-757C-40BD-BE96-208165A96C9C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C2FFA-E3E0-4747-9AAF-D4E104D27B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iomed.brown.edu/grad-postdoc/events/2012_04_25_Fiske_booklet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ky water horiz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55549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/>
          <a:lstStyle/>
          <a:p>
            <a:r>
              <a:rPr lang="en-US" dirty="0" smtClean="0"/>
              <a:t>Pointers from OCS:</a:t>
            </a:r>
            <a:br>
              <a:rPr lang="en-US" dirty="0" smtClean="0"/>
            </a:br>
            <a:r>
              <a:rPr lang="en-US" dirty="0" smtClean="0"/>
              <a:t>Take Control of Your Career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Laura Stark Malisheski, PhD</a:t>
            </a:r>
          </a:p>
          <a:p>
            <a:r>
              <a:rPr lang="en-US" sz="2400" dirty="0">
                <a:solidFill>
                  <a:schemeClr val="tx1"/>
                </a:solidFill>
              </a:rPr>
              <a:t>Office of Career </a:t>
            </a:r>
            <a:r>
              <a:rPr lang="en-US" sz="2400" dirty="0" smtClean="0">
                <a:solidFill>
                  <a:schemeClr val="tx1"/>
                </a:solidFill>
              </a:rPr>
              <a:t>Services, FAS,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Harvard University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February 6, 2013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53876" y="6324600"/>
            <a:ext cx="13901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freedigitalphotos.net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/>
          <p:nvPr/>
        </p:nvGrpSpPr>
        <p:grpSpPr>
          <a:xfrm>
            <a:off x="74350" y="27986"/>
            <a:ext cx="9069453" cy="6759146"/>
            <a:chOff x="74350" y="27986"/>
            <a:chExt cx="9069453" cy="6759146"/>
          </a:xfrm>
        </p:grpSpPr>
        <p:sp>
          <p:nvSpPr>
            <p:cNvPr id="23" name="7-Point Star 22"/>
            <p:cNvSpPr/>
            <p:nvPr/>
          </p:nvSpPr>
          <p:spPr bwMode="auto">
            <a:xfrm>
              <a:off x="74350" y="27986"/>
              <a:ext cx="9069453" cy="6759146"/>
            </a:xfrm>
            <a:prstGeom prst="star7">
              <a:avLst/>
            </a:prstGeom>
            <a:solidFill>
              <a:srgbClr val="FFFF6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61203" y="1603191"/>
              <a:ext cx="108555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rPr>
                <a:t>Alumni &amp;</a:t>
              </a:r>
            </a:p>
            <a:p>
              <a:pPr algn="ctr"/>
              <a:r>
                <a:rPr lang="en-US" b="1" dirty="0" smtClean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rPr>
                <a:t>Career</a:t>
              </a:r>
            </a:p>
            <a:p>
              <a:pPr algn="ctr"/>
              <a:r>
                <a:rPr lang="en-US" b="1" dirty="0" smtClean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rPr>
                <a:t>Panels</a:t>
              </a:r>
              <a:endParaRPr lang="en-US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91400" y="3911140"/>
              <a:ext cx="10424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rPr>
                <a:t>Linked In</a:t>
              </a:r>
              <a:endParaRPr lang="en-US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16130" y="680790"/>
              <a:ext cx="18533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rPr>
                <a:t>Student/Postdoc </a:t>
              </a:r>
            </a:p>
            <a:p>
              <a:pPr algn="ctr"/>
              <a:r>
                <a:rPr lang="en-US" b="1" dirty="0" smtClean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rPr>
                <a:t>Groups (HGWISE)</a:t>
              </a:r>
              <a:endParaRPr lang="en-US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99131" y="1695524"/>
              <a:ext cx="107713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rPr>
                <a:t>OCS – </a:t>
              </a:r>
            </a:p>
            <a:p>
              <a:r>
                <a:rPr lang="en-US" b="1" dirty="0" smtClean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rPr>
                <a:t>Postdoc Office</a:t>
              </a:r>
              <a:endParaRPr lang="en-US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498805" y="5539475"/>
              <a:ext cx="14041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rPr>
                <a:t>Professional </a:t>
              </a:r>
            </a:p>
            <a:p>
              <a:r>
                <a:rPr lang="en-US" b="1" dirty="0" smtClean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rPr>
                <a:t>Associations</a:t>
              </a:r>
              <a:endParaRPr lang="en-US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93189" y="5539475"/>
              <a:ext cx="14955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rPr>
                <a:t>Informational</a:t>
              </a:r>
            </a:p>
            <a:p>
              <a:pPr algn="ctr"/>
              <a:r>
                <a:rPr lang="en-US" b="1" dirty="0" smtClean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rPr>
                <a:t>Interviews</a:t>
              </a:r>
              <a:endParaRPr lang="en-US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16375" y="3832209"/>
              <a:ext cx="10896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rPr>
                <a:t>Employer</a:t>
              </a:r>
            </a:p>
            <a:p>
              <a:pPr algn="ctr"/>
              <a:r>
                <a:rPr lang="en-US" b="1" dirty="0" smtClean="0">
                  <a:solidFill>
                    <a:schemeClr val="accent4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rPr>
                <a:t>Events</a:t>
              </a:r>
              <a:endParaRPr lang="en-US" b="1" dirty="0">
                <a:solidFill>
                  <a:schemeClr val="accent4">
                    <a:lumMod val="10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349324" y="1471235"/>
            <a:ext cx="4649807" cy="3907818"/>
            <a:chOff x="2182521" y="1471234"/>
            <a:chExt cx="4896028" cy="4100734"/>
          </a:xfrm>
          <a:solidFill>
            <a:srgbClr val="FFFF66"/>
          </a:solidFill>
        </p:grpSpPr>
        <p:sp>
          <p:nvSpPr>
            <p:cNvPr id="42" name="Rectangle 41"/>
            <p:cNvSpPr/>
            <p:nvPr/>
          </p:nvSpPr>
          <p:spPr bwMode="auto">
            <a:xfrm>
              <a:off x="2235792" y="1471234"/>
              <a:ext cx="4763464" cy="4100734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grpSp>
          <p:nvGrpSpPr>
            <p:cNvPr id="5" name="Group 40"/>
            <p:cNvGrpSpPr/>
            <p:nvPr/>
          </p:nvGrpSpPr>
          <p:grpSpPr>
            <a:xfrm>
              <a:off x="2182521" y="1471234"/>
              <a:ext cx="4896028" cy="4100734"/>
              <a:chOff x="2182521" y="1471234"/>
              <a:chExt cx="4896028" cy="4100734"/>
            </a:xfrm>
            <a:grpFill/>
          </p:grpSpPr>
          <p:sp>
            <p:nvSpPr>
              <p:cNvPr id="24" name="TextBox 23"/>
              <p:cNvSpPr txBox="1"/>
              <p:nvPr/>
            </p:nvSpPr>
            <p:spPr>
              <a:xfrm>
                <a:off x="3786909" y="1471234"/>
                <a:ext cx="1462836" cy="3693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Collaborators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560030" y="1803487"/>
                <a:ext cx="518519" cy="339744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vert"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Journal Editors/Grant Admins</a:t>
                </a:r>
                <a:endParaRPr lang="en-US" sz="2000" b="1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835466" y="5202636"/>
                <a:ext cx="1672637" cy="36933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Blogs &amp; Forums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2182521" y="1803487"/>
                <a:ext cx="492443" cy="343337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vert270"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Conferences / Visiting Speakers</a:t>
                </a:r>
                <a:endParaRPr lang="en-US" sz="2000" b="1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grpSp>
        <p:nvGrpSpPr>
          <p:cNvPr id="16" name="Group 29"/>
          <p:cNvGrpSpPr/>
          <p:nvPr/>
        </p:nvGrpSpPr>
        <p:grpSpPr>
          <a:xfrm>
            <a:off x="2766445" y="1823192"/>
            <a:ext cx="3790852" cy="3206193"/>
            <a:chOff x="2766445" y="1823192"/>
            <a:chExt cx="3790852" cy="3206193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2" name="Rectangle 11"/>
            <p:cNvSpPr/>
            <p:nvPr/>
          </p:nvSpPr>
          <p:spPr bwMode="auto">
            <a:xfrm>
              <a:off x="2766445" y="1823192"/>
              <a:ext cx="3790852" cy="3206193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Professors:</a:t>
              </a:r>
            </a:p>
            <a:p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Calibri" pitchFamily="34" charset="0"/>
                </a:rPr>
                <a:t>Thesis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Calibri" pitchFamily="34" charset="0"/>
                </a:rPr>
                <a:t> 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Calibri" pitchFamily="34" charset="0"/>
                </a:rPr>
                <a:t>advisor</a:t>
              </a:r>
            </a:p>
            <a:p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Committee</a:t>
              </a:r>
            </a:p>
            <a:p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Calibri" pitchFamily="34" charset="0"/>
                </a:rPr>
                <a:t>Postdoc</a:t>
              </a:r>
            </a:p>
            <a:p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Advisor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85279" y="4488631"/>
              <a:ext cx="3062505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Dept</a:t>
              </a:r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Faculty &amp; Administrators</a:t>
              </a:r>
              <a:endPara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15886" y="1901687"/>
              <a:ext cx="1666931" cy="1200329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Peers:</a:t>
              </a:r>
            </a:p>
            <a:p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  Lab mates</a:t>
              </a:r>
            </a:p>
            <a:p>
              <a:r>
                <a:rPr lang="en-US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    Department</a:t>
              </a:r>
            </a:p>
            <a:p>
              <a:r>
                <a:rPr lang="en-US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        Cohort 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34"/>
          <p:cNvGrpSpPr/>
          <p:nvPr/>
        </p:nvGrpSpPr>
        <p:grpSpPr>
          <a:xfrm>
            <a:off x="2893238" y="2199438"/>
            <a:ext cx="3499110" cy="2028647"/>
            <a:chOff x="2755237" y="2235386"/>
            <a:chExt cx="3684398" cy="2128795"/>
          </a:xfrm>
          <a:solidFill>
            <a:srgbClr val="92D050"/>
          </a:solidFill>
        </p:grpSpPr>
        <p:sp>
          <p:nvSpPr>
            <p:cNvPr id="8" name="Isosceles Triangle 7"/>
            <p:cNvSpPr/>
            <p:nvPr/>
          </p:nvSpPr>
          <p:spPr bwMode="auto">
            <a:xfrm>
              <a:off x="2755237" y="2235386"/>
              <a:ext cx="3684398" cy="2128795"/>
            </a:xfrm>
            <a:prstGeom prst="triangl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accent4">
                    <a:lumMod val="90000"/>
                  </a:schemeClr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8600000">
              <a:off x="3413253" y="3108582"/>
              <a:ext cx="1172052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alibri" pitchFamily="34" charset="0"/>
                  <a:cs typeface="Calibri" pitchFamily="34" charset="0"/>
                </a:rPr>
                <a:t>Professors</a:t>
              </a:r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3000000">
              <a:off x="4896988" y="3115117"/>
              <a:ext cx="705514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alibri" pitchFamily="34" charset="0"/>
                  <a:cs typeface="Calibri" pitchFamily="34" charset="0"/>
                </a:rPr>
                <a:t>Peers</a:t>
              </a:r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56449" y="3994849"/>
              <a:ext cx="881973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alibri" pitchFamily="34" charset="0"/>
                  <a:cs typeface="Calibri" pitchFamily="34" charset="0"/>
                </a:rPr>
                <a:t>Friends</a:t>
              </a:r>
              <a:endParaRPr lang="en-US" b="1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8" name="Group 1"/>
          <p:cNvGrpSpPr/>
          <p:nvPr/>
        </p:nvGrpSpPr>
        <p:grpSpPr>
          <a:xfrm>
            <a:off x="4208585" y="3077361"/>
            <a:ext cx="868415" cy="798768"/>
            <a:chOff x="4140235" y="3156649"/>
            <a:chExt cx="914400" cy="838200"/>
          </a:xfrm>
          <a:solidFill>
            <a:srgbClr val="FF0000"/>
          </a:solidFill>
        </p:grpSpPr>
        <p:sp>
          <p:nvSpPr>
            <p:cNvPr id="4" name="Oval 3"/>
            <p:cNvSpPr/>
            <p:nvPr/>
          </p:nvSpPr>
          <p:spPr bwMode="auto">
            <a:xfrm>
              <a:off x="4140235" y="3156649"/>
              <a:ext cx="914400" cy="838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1" dirty="0" smtClean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296231" y="3391083"/>
              <a:ext cx="602409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latin typeface="Calibri" pitchFamily="34" charset="0"/>
                  <a:cs typeface="Calibri" pitchFamily="34" charset="0"/>
                </a:rPr>
                <a:t>YOU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-76200" y="-76200"/>
            <a:ext cx="29023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</a:rPr>
              <a:t>Your Expanding </a:t>
            </a:r>
          </a:p>
          <a:p>
            <a:pPr algn="ctr"/>
            <a:r>
              <a:rPr lang="en-US" sz="3200" b="1" dirty="0" smtClean="0">
                <a:latin typeface="Calibri" pitchFamily="34" charset="0"/>
              </a:rPr>
              <a:t>Network!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39000" y="6287869"/>
            <a:ext cx="1970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Laura Stark Malisheski</a:t>
            </a:r>
          </a:p>
          <a:p>
            <a:r>
              <a:rPr lang="en-US" sz="1200" dirty="0" smtClean="0">
                <a:latin typeface="Calibri" pitchFamily="34" charset="0"/>
              </a:rPr>
              <a:t>FAS Office of Career Services</a:t>
            </a:r>
          </a:p>
          <a:p>
            <a:r>
              <a:rPr lang="en-US" sz="1200" dirty="0" smtClean="0">
                <a:latin typeface="Calibri" pitchFamily="34" charset="0"/>
              </a:rPr>
              <a:t>Harvard University</a:t>
            </a:r>
            <a:endParaRPr lang="en-US" sz="1200" dirty="0">
              <a:latin typeface="Calibri" pitchFamily="34" charset="0"/>
            </a:endParaRPr>
          </a:p>
        </p:txBody>
      </p:sp>
      <p:grpSp>
        <p:nvGrpSpPr>
          <p:cNvPr id="29" name="Group 38"/>
          <p:cNvGrpSpPr/>
          <p:nvPr/>
        </p:nvGrpSpPr>
        <p:grpSpPr>
          <a:xfrm>
            <a:off x="76200" y="5105400"/>
            <a:ext cx="2173594" cy="1828800"/>
            <a:chOff x="228600" y="5029200"/>
            <a:chExt cx="2173594" cy="1828800"/>
          </a:xfrm>
        </p:grpSpPr>
        <p:grpSp>
          <p:nvGrpSpPr>
            <p:cNvPr id="30" name="Group 49"/>
            <p:cNvGrpSpPr/>
            <p:nvPr/>
          </p:nvGrpSpPr>
          <p:grpSpPr>
            <a:xfrm>
              <a:off x="228600" y="5029200"/>
              <a:ext cx="1116446" cy="307777"/>
              <a:chOff x="228600" y="5257800"/>
              <a:chExt cx="1116446" cy="307777"/>
            </a:xfrm>
          </p:grpSpPr>
          <p:sp>
            <p:nvSpPr>
              <p:cNvPr id="49" name="Rectangle 48"/>
              <p:cNvSpPr/>
              <p:nvPr/>
            </p:nvSpPr>
            <p:spPr bwMode="auto">
              <a:xfrm>
                <a:off x="228600" y="5335488"/>
                <a:ext cx="152400" cy="152400"/>
              </a:xfrm>
              <a:prstGeom prst="rect">
                <a:avLst/>
              </a:prstGeom>
              <a:solidFill>
                <a:srgbClr val="92D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81000" y="5257800"/>
                <a:ext cx="96404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" pitchFamily="34" charset="0"/>
                  </a:rPr>
                  <a:t>Undergrad</a:t>
                </a:r>
                <a:endParaRPr lang="en-US" sz="1400" dirty="0">
                  <a:latin typeface="Calibri" pitchFamily="34" charset="0"/>
                </a:endParaRPr>
              </a:p>
            </p:txBody>
          </p:sp>
        </p:grpSp>
        <p:grpSp>
          <p:nvGrpSpPr>
            <p:cNvPr id="31" name="Group 50"/>
            <p:cNvGrpSpPr/>
            <p:nvPr/>
          </p:nvGrpSpPr>
          <p:grpSpPr>
            <a:xfrm>
              <a:off x="228600" y="5574269"/>
              <a:ext cx="1991365" cy="523220"/>
              <a:chOff x="228600" y="5943600"/>
              <a:chExt cx="1991365" cy="523220"/>
            </a:xfrm>
          </p:grpSpPr>
          <p:sp>
            <p:nvSpPr>
              <p:cNvPr id="47" name="Rectangle 46"/>
              <p:cNvSpPr/>
              <p:nvPr/>
            </p:nvSpPr>
            <p:spPr bwMode="auto">
              <a:xfrm>
                <a:off x="228600" y="6129010"/>
                <a:ext cx="152400" cy="1524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381000" y="5943600"/>
                <a:ext cx="18389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" pitchFamily="34" charset="0"/>
                  </a:rPr>
                  <a:t>Basic Network</a:t>
                </a:r>
              </a:p>
              <a:p>
                <a:r>
                  <a:rPr lang="en-US" sz="1400" dirty="0" smtClean="0">
                    <a:latin typeface="Calibri" pitchFamily="34" charset="0"/>
                  </a:rPr>
                  <a:t>Grad School &amp; </a:t>
                </a:r>
                <a:r>
                  <a:rPr lang="en-US" sz="1400" dirty="0" err="1" smtClean="0">
                    <a:latin typeface="Calibri" pitchFamily="34" charset="0"/>
                  </a:rPr>
                  <a:t>Postdoc</a:t>
                </a:r>
                <a:endParaRPr lang="en-US" sz="1400" dirty="0">
                  <a:latin typeface="Calibri" pitchFamily="34" charset="0"/>
                </a:endParaRPr>
              </a:p>
            </p:txBody>
          </p:sp>
        </p:grpSp>
        <p:grpSp>
          <p:nvGrpSpPr>
            <p:cNvPr id="32" name="Group 51"/>
            <p:cNvGrpSpPr/>
            <p:nvPr/>
          </p:nvGrpSpPr>
          <p:grpSpPr>
            <a:xfrm>
              <a:off x="228600" y="6334780"/>
              <a:ext cx="2173594" cy="523220"/>
              <a:chOff x="228600" y="6334780"/>
              <a:chExt cx="2173594" cy="523220"/>
            </a:xfrm>
          </p:grpSpPr>
          <p:sp>
            <p:nvSpPr>
              <p:cNvPr id="45" name="Rectangle 44"/>
              <p:cNvSpPr/>
              <p:nvPr/>
            </p:nvSpPr>
            <p:spPr bwMode="auto">
              <a:xfrm>
                <a:off x="228600" y="6520190"/>
                <a:ext cx="152400" cy="152400"/>
              </a:xfrm>
              <a:prstGeom prst="rect">
                <a:avLst/>
              </a:prstGeom>
              <a:solidFill>
                <a:srgbClr val="FFFF6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81000" y="6334780"/>
                <a:ext cx="20211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Calibri" pitchFamily="34" charset="0"/>
                  </a:rPr>
                  <a:t>Expand Your Network</a:t>
                </a:r>
              </a:p>
              <a:p>
                <a:r>
                  <a:rPr lang="en-US" sz="1400" dirty="0" smtClean="0">
                    <a:latin typeface="Calibri" pitchFamily="34" charset="0"/>
                  </a:rPr>
                  <a:t>Grad School and beyond!</a:t>
                </a:r>
                <a:endParaRPr lang="en-US" sz="1400" dirty="0">
                  <a:latin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868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3124200"/>
            <a:ext cx="3429000" cy="4028537"/>
            <a:chOff x="0" y="3124200"/>
            <a:chExt cx="3429000" cy="4028537"/>
          </a:xfrm>
        </p:grpSpPr>
        <p:pic>
          <p:nvPicPr>
            <p:cNvPr id="6" name="Picture 5" descr="handshak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124200"/>
              <a:ext cx="2668905" cy="4028537"/>
            </a:xfrm>
            <a:prstGeom prst="rect">
              <a:avLst/>
            </a:prstGeom>
          </p:spPr>
        </p:pic>
        <p:sp>
          <p:nvSpPr>
            <p:cNvPr id="10" name="Left Arrow 9"/>
            <p:cNvSpPr/>
            <p:nvPr/>
          </p:nvSpPr>
          <p:spPr>
            <a:xfrm>
              <a:off x="2819400" y="4572000"/>
              <a:ext cx="609600" cy="484632"/>
            </a:xfrm>
            <a:prstGeom prst="lef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network of peo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295400"/>
            <a:ext cx="3810000" cy="2533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228600"/>
            <a:ext cx="52717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JOB SEARCH</a:t>
            </a:r>
            <a:endParaRPr lang="en-US" sz="80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191000" y="1600200"/>
            <a:ext cx="3733800" cy="2212848"/>
            <a:chOff x="4191000" y="1600200"/>
            <a:chExt cx="3733800" cy="2212848"/>
          </a:xfrm>
        </p:grpSpPr>
        <p:pic>
          <p:nvPicPr>
            <p:cNvPr id="5" name="Picture 4" descr="apply now button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86400" y="1600200"/>
              <a:ext cx="2438400" cy="2212848"/>
            </a:xfrm>
            <a:prstGeom prst="rect">
              <a:avLst/>
            </a:prstGeom>
          </p:spPr>
        </p:pic>
        <p:sp>
          <p:nvSpPr>
            <p:cNvPr id="7" name="Right Arrow 6"/>
            <p:cNvSpPr/>
            <p:nvPr/>
          </p:nvSpPr>
          <p:spPr>
            <a:xfrm>
              <a:off x="4191000" y="2514600"/>
              <a:ext cx="978408" cy="484632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43600" y="3048000"/>
            <a:ext cx="3810000" cy="3448050"/>
            <a:chOff x="5943600" y="3048000"/>
            <a:chExt cx="3810000" cy="3448050"/>
          </a:xfrm>
        </p:grpSpPr>
        <p:pic>
          <p:nvPicPr>
            <p:cNvPr id="2" name="Picture 1" descr="the right candidat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43600" y="3962400"/>
              <a:ext cx="3810000" cy="2533650"/>
            </a:xfrm>
            <a:prstGeom prst="rect">
              <a:avLst/>
            </a:prstGeom>
          </p:spPr>
        </p:pic>
        <p:sp>
          <p:nvSpPr>
            <p:cNvPr id="8" name="Bent-Up Arrow 7"/>
            <p:cNvSpPr/>
            <p:nvPr/>
          </p:nvSpPr>
          <p:spPr>
            <a:xfrm rot="10800000" flipH="1">
              <a:off x="8001000" y="3048000"/>
              <a:ext cx="990600" cy="731520"/>
            </a:xfrm>
            <a:prstGeom prst="bentUpArrow">
              <a:avLst>
                <a:gd name="adj1" fmla="val 25000"/>
                <a:gd name="adj2" fmla="val 23786"/>
                <a:gd name="adj3" fmla="val 25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657600" y="4800600"/>
            <a:ext cx="3124200" cy="1200329"/>
            <a:chOff x="3657600" y="4800600"/>
            <a:chExt cx="3124200" cy="1200329"/>
          </a:xfrm>
        </p:grpSpPr>
        <p:sp>
          <p:nvSpPr>
            <p:cNvPr id="11" name="TextBox 10"/>
            <p:cNvSpPr txBox="1"/>
            <p:nvPr/>
          </p:nvSpPr>
          <p:spPr>
            <a:xfrm>
              <a:off x="3657600" y="4800600"/>
              <a:ext cx="31242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Skills?</a:t>
              </a:r>
            </a:p>
            <a:p>
              <a:r>
                <a:rPr lang="en-US" sz="2400" b="1" dirty="0" smtClean="0"/>
                <a:t>      Interests?</a:t>
              </a:r>
            </a:p>
            <a:p>
              <a:r>
                <a:rPr lang="en-US" sz="2400" b="1" dirty="0" smtClean="0"/>
                <a:t>                 Values?</a:t>
              </a:r>
              <a:endParaRPr lang="en-US" sz="2400" b="1" dirty="0"/>
            </a:p>
          </p:txBody>
        </p:sp>
        <p:sp>
          <p:nvSpPr>
            <p:cNvPr id="9" name="Left Arrow 8"/>
            <p:cNvSpPr/>
            <p:nvPr/>
          </p:nvSpPr>
          <p:spPr>
            <a:xfrm>
              <a:off x="6172200" y="5257800"/>
              <a:ext cx="609600" cy="484632"/>
            </a:xfrm>
            <a:prstGeom prst="lef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 Your Way!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066800"/>
            <a:ext cx="6477000" cy="43072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457200"/>
            <a:ext cx="57609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You’re on your way!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dder to clou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04800"/>
            <a:ext cx="4629150" cy="617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0" y="6596390"/>
            <a:ext cx="16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freedigitalphotos.net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iral ladder bl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0"/>
            <a:ext cx="493776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62800" y="6477000"/>
            <a:ext cx="13901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freedigitalphotos.net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 ladd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315200" y="6596390"/>
            <a:ext cx="13901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freedigitalphotos.net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0000" t="17778" r="55714" b="8889"/>
          <a:stretch>
            <a:fillRect/>
          </a:stretch>
        </p:blipFill>
        <p:spPr bwMode="auto">
          <a:xfrm>
            <a:off x="0" y="381000"/>
            <a:ext cx="9013445" cy="619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71600" y="6172200"/>
            <a:ext cx="716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Peter S. Fiske, “</a:t>
            </a:r>
            <a:r>
              <a:rPr lang="en-US" sz="1400" dirty="0" smtClean="0">
                <a:hlinkClick r:id="rId3"/>
              </a:rPr>
              <a:t>Putting Your Science to Work:  Practical Career Strategies for PhDs</a:t>
            </a:r>
            <a:r>
              <a:rPr lang="en-US" sz="1400" dirty="0" smtClean="0"/>
              <a:t>”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o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828800"/>
            <a:ext cx="6045200" cy="4533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457200"/>
            <a:ext cx="27815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SKILLS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457200"/>
            <a:ext cx="45869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INTERESTS</a:t>
            </a:r>
            <a:endParaRPr lang="en-US" sz="8000" dirty="0"/>
          </a:p>
        </p:txBody>
      </p:sp>
      <p:pic>
        <p:nvPicPr>
          <p:cNvPr id="4" name="Picture 3" descr="stacks of boo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1981200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arth truck pl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914400"/>
            <a:ext cx="7620000" cy="5067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95600" y="457200"/>
            <a:ext cx="33425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VALUES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457200"/>
            <a:ext cx="68184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What are your options?</a:t>
            </a:r>
            <a:endParaRPr lang="en-US" sz="54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676400"/>
            <a:ext cx="7848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 Brainstorm from your self-assessment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ScienceCareers.org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 Career magazine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  </a:t>
            </a:r>
            <a:r>
              <a:rPr lang="en-US" sz="3200" dirty="0" err="1" smtClean="0"/>
              <a:t>myIDP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Student/Postdoc Groups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Professional Associations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Vault.com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Career events, panels, workshops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Informational interviews!</a:t>
            </a:r>
          </a:p>
        </p:txBody>
      </p:sp>
      <p:pic>
        <p:nvPicPr>
          <p:cNvPr id="4" name="Picture 3" descr="cloud ques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53743" y="2514600"/>
            <a:ext cx="31496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183</Words>
  <Application>Microsoft Office PowerPoint</Application>
  <PresentationFormat>On-screen Show (4:3)</PresentationFormat>
  <Paragraphs>70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Pointers from OCS: Take Control of Your Career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Harvard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Pointers from OCS: Take Control of Your Career</dc:title>
  <dc:creator>fasit</dc:creator>
  <cp:lastModifiedBy>dqsun</cp:lastModifiedBy>
  <cp:revision>32</cp:revision>
  <dcterms:created xsi:type="dcterms:W3CDTF">2013-02-05T20:41:42Z</dcterms:created>
  <dcterms:modified xsi:type="dcterms:W3CDTF">2013-02-06T18:39:22Z</dcterms:modified>
</cp:coreProperties>
</file>